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1" r:id="rId11"/>
    <p:sldId id="264" r:id="rId12"/>
    <p:sldId id="271" r:id="rId13"/>
    <p:sldId id="273" r:id="rId14"/>
    <p:sldId id="274" r:id="rId15"/>
    <p:sldId id="276" r:id="rId16"/>
    <p:sldId id="278" r:id="rId17"/>
    <p:sldId id="277" r:id="rId18"/>
    <p:sldId id="279" r:id="rId19"/>
    <p:sldId id="280" r:id="rId20"/>
    <p:sldId id="281" r:id="rId21"/>
    <p:sldId id="282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4628"/>
  </p:normalViewPr>
  <p:slideViewPr>
    <p:cSldViewPr>
      <p:cViewPr varScale="1">
        <p:scale>
          <a:sx n="119" d="100"/>
          <a:sy n="119" d="100"/>
        </p:scale>
        <p:origin x="144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3477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428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3477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3477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1439" y="100584"/>
            <a:ext cx="8961120" cy="6665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2686" y="923544"/>
            <a:ext cx="8838627" cy="162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3477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2212" y="1529588"/>
            <a:ext cx="6839574" cy="4466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4285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olicymanual.jordandistrict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jes.jordandistrict.org/educators/resources/pd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es.jordandistrict.org/files/ColorCodedJPAS-Domains-IV-and-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jes.jordandistrict.org/educators/training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jes.jordandistrict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424" y="2941320"/>
            <a:ext cx="7150608" cy="24658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1231" y="2944367"/>
            <a:ext cx="1191768" cy="24627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12713" y="3136657"/>
            <a:ext cx="910590" cy="2075814"/>
          </a:xfrm>
          <a:custGeom>
            <a:avLst/>
            <a:gdLst/>
            <a:ahLst/>
            <a:cxnLst/>
            <a:rect l="l" t="t" r="r" b="b"/>
            <a:pathLst>
              <a:path w="910590" h="2075814">
                <a:moveTo>
                  <a:pt x="0" y="0"/>
                </a:moveTo>
                <a:lnTo>
                  <a:pt x="910221" y="0"/>
                </a:lnTo>
                <a:lnTo>
                  <a:pt x="910221" y="2075688"/>
                </a:lnTo>
                <a:lnTo>
                  <a:pt x="0" y="2075688"/>
                </a:lnTo>
                <a:lnTo>
                  <a:pt x="0" y="0"/>
                </a:lnTo>
                <a:close/>
              </a:path>
            </a:pathLst>
          </a:custGeom>
          <a:solidFill>
            <a:srgbClr val="7F8FA9">
              <a:alpha val="7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12713" y="3136657"/>
            <a:ext cx="909955" cy="2075180"/>
          </a:xfrm>
          <a:custGeom>
            <a:avLst/>
            <a:gdLst/>
            <a:ahLst/>
            <a:cxnLst/>
            <a:rect l="l" t="t" r="r" b="b"/>
            <a:pathLst>
              <a:path w="909954" h="2075179">
                <a:moveTo>
                  <a:pt x="0" y="0"/>
                </a:moveTo>
                <a:lnTo>
                  <a:pt x="909759" y="0"/>
                </a:lnTo>
                <a:lnTo>
                  <a:pt x="909759" y="2074629"/>
                </a:lnTo>
                <a:lnTo>
                  <a:pt x="0" y="2074629"/>
                </a:lnTo>
                <a:lnTo>
                  <a:pt x="0" y="0"/>
                </a:lnTo>
                <a:close/>
              </a:path>
            </a:pathLst>
          </a:custGeom>
          <a:ln w="6346">
            <a:solidFill>
              <a:srgbClr val="3477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482" y="3055621"/>
            <a:ext cx="6948170" cy="2245360"/>
          </a:xfrm>
          <a:custGeom>
            <a:avLst/>
            <a:gdLst/>
            <a:ahLst/>
            <a:cxnLst/>
            <a:rect l="l" t="t" r="r" b="b"/>
            <a:pathLst>
              <a:path w="6948170" h="2245360">
                <a:moveTo>
                  <a:pt x="0" y="0"/>
                </a:moveTo>
                <a:lnTo>
                  <a:pt x="6947839" y="0"/>
                </a:lnTo>
                <a:lnTo>
                  <a:pt x="6947839" y="2245360"/>
                </a:lnTo>
                <a:lnTo>
                  <a:pt x="0" y="224536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5796" y="3136264"/>
            <a:ext cx="6767830" cy="2084070"/>
          </a:xfrm>
          <a:custGeom>
            <a:avLst/>
            <a:gdLst/>
            <a:ahLst/>
            <a:cxnLst/>
            <a:rect l="l" t="t" r="r" b="b"/>
            <a:pathLst>
              <a:path w="6767830" h="2084070">
                <a:moveTo>
                  <a:pt x="6765798" y="0"/>
                </a:moveTo>
                <a:lnTo>
                  <a:pt x="1422" y="0"/>
                </a:lnTo>
                <a:lnTo>
                  <a:pt x="0" y="1422"/>
                </a:lnTo>
                <a:lnTo>
                  <a:pt x="0" y="2082647"/>
                </a:lnTo>
                <a:lnTo>
                  <a:pt x="1422" y="2084070"/>
                </a:lnTo>
                <a:lnTo>
                  <a:pt x="6765798" y="2084070"/>
                </a:lnTo>
                <a:lnTo>
                  <a:pt x="6767220" y="2082647"/>
                </a:lnTo>
                <a:lnTo>
                  <a:pt x="6767220" y="2081949"/>
                </a:lnTo>
                <a:lnTo>
                  <a:pt x="2590" y="2081949"/>
                </a:lnTo>
                <a:lnTo>
                  <a:pt x="2120" y="2081479"/>
                </a:lnTo>
                <a:lnTo>
                  <a:pt x="2120" y="2590"/>
                </a:lnTo>
                <a:lnTo>
                  <a:pt x="2590" y="2120"/>
                </a:lnTo>
                <a:lnTo>
                  <a:pt x="6767220" y="2120"/>
                </a:lnTo>
                <a:lnTo>
                  <a:pt x="6767220" y="1422"/>
                </a:lnTo>
                <a:lnTo>
                  <a:pt x="6765798" y="0"/>
                </a:lnTo>
                <a:close/>
              </a:path>
              <a:path w="6767830" h="2084070">
                <a:moveTo>
                  <a:pt x="6767220" y="2120"/>
                </a:moveTo>
                <a:lnTo>
                  <a:pt x="6764629" y="2120"/>
                </a:lnTo>
                <a:lnTo>
                  <a:pt x="6765099" y="2590"/>
                </a:lnTo>
                <a:lnTo>
                  <a:pt x="6765099" y="2081479"/>
                </a:lnTo>
                <a:lnTo>
                  <a:pt x="6764629" y="2081949"/>
                </a:lnTo>
                <a:lnTo>
                  <a:pt x="6767220" y="2081949"/>
                </a:lnTo>
                <a:lnTo>
                  <a:pt x="6767220" y="2120"/>
                </a:lnTo>
                <a:close/>
              </a:path>
              <a:path w="6767830" h="2084070">
                <a:moveTo>
                  <a:pt x="6762978" y="4229"/>
                </a:moveTo>
                <a:lnTo>
                  <a:pt x="4229" y="4229"/>
                </a:lnTo>
                <a:lnTo>
                  <a:pt x="4229" y="2079840"/>
                </a:lnTo>
                <a:lnTo>
                  <a:pt x="6762978" y="2079840"/>
                </a:lnTo>
                <a:lnTo>
                  <a:pt x="6762978" y="2077720"/>
                </a:lnTo>
                <a:lnTo>
                  <a:pt x="6350" y="2077720"/>
                </a:lnTo>
                <a:lnTo>
                  <a:pt x="6350" y="6350"/>
                </a:lnTo>
                <a:lnTo>
                  <a:pt x="6762978" y="6350"/>
                </a:lnTo>
                <a:lnTo>
                  <a:pt x="6762978" y="4229"/>
                </a:lnTo>
                <a:close/>
              </a:path>
              <a:path w="6767830" h="2084070">
                <a:moveTo>
                  <a:pt x="6762978" y="6350"/>
                </a:moveTo>
                <a:lnTo>
                  <a:pt x="6760870" y="6350"/>
                </a:lnTo>
                <a:lnTo>
                  <a:pt x="6760870" y="2077720"/>
                </a:lnTo>
                <a:lnTo>
                  <a:pt x="6762978" y="2077720"/>
                </a:lnTo>
                <a:lnTo>
                  <a:pt x="6762978" y="6350"/>
                </a:lnTo>
                <a:close/>
              </a:path>
            </a:pathLst>
          </a:custGeom>
          <a:solidFill>
            <a:srgbClr val="3477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1822" y="4559275"/>
            <a:ext cx="6755765" cy="599523"/>
          </a:xfrm>
          <a:prstGeom prst="rect">
            <a:avLst/>
          </a:prstGeom>
          <a:solidFill>
            <a:srgbClr val="629DD1"/>
          </a:solidFill>
        </p:spPr>
        <p:txBody>
          <a:bodyPr vert="horz" wrap="square" lIns="0" tIns="45085" rIns="0" bIns="0" rtlCol="0">
            <a:spAutoFit/>
          </a:bodyPr>
          <a:lstStyle/>
          <a:p>
            <a:pPr marL="2002789">
              <a:lnSpc>
                <a:spcPct val="100000"/>
              </a:lnSpc>
              <a:spcBef>
                <a:spcPts val="355"/>
              </a:spcBef>
              <a:tabLst>
                <a:tab pos="2861310" algn="l"/>
                <a:tab pos="3783965" algn="l"/>
                <a:tab pos="4036060" algn="l"/>
              </a:tabLst>
            </a:pPr>
            <a:r>
              <a:rPr sz="3600" spc="-240" dirty="0">
                <a:solidFill>
                  <a:srgbClr val="FFFFFF"/>
                </a:solidFill>
                <a:latin typeface="+mj-lt"/>
                <a:cs typeface="Arial"/>
              </a:rPr>
              <a:t>JPAS	</a:t>
            </a:r>
            <a:r>
              <a:rPr sz="3600" spc="105" dirty="0">
                <a:solidFill>
                  <a:srgbClr val="FFFFFF"/>
                </a:solidFill>
                <a:latin typeface="+mj-lt"/>
                <a:cs typeface="Arial"/>
              </a:rPr>
              <a:t>202</a:t>
            </a:r>
            <a:r>
              <a:rPr lang="en-US" sz="3600" spc="105" dirty="0">
                <a:solidFill>
                  <a:srgbClr val="FFFFFF"/>
                </a:solidFill>
                <a:latin typeface="+mj-lt"/>
                <a:cs typeface="Times New Roman"/>
              </a:rPr>
              <a:t>2 </a:t>
            </a:r>
            <a:r>
              <a:rPr sz="3600" spc="-70" dirty="0">
                <a:solidFill>
                  <a:srgbClr val="FFFFFF"/>
                </a:solidFill>
                <a:latin typeface="+mj-lt"/>
                <a:cs typeface="Arial"/>
              </a:rPr>
              <a:t>-</a:t>
            </a:r>
            <a:r>
              <a:rPr lang="en-US" sz="3600" spc="-70" dirty="0">
                <a:solidFill>
                  <a:srgbClr val="FFFFFF"/>
                </a:solidFill>
                <a:latin typeface="+mj-lt"/>
                <a:cs typeface="Arial"/>
              </a:rPr>
              <a:t> </a:t>
            </a:r>
            <a:r>
              <a:rPr sz="3600" spc="105" dirty="0">
                <a:solidFill>
                  <a:srgbClr val="FFFFFF"/>
                </a:solidFill>
                <a:latin typeface="+mj-lt"/>
                <a:cs typeface="Arial"/>
              </a:rPr>
              <a:t>202</a:t>
            </a:r>
            <a:r>
              <a:rPr lang="en-US" sz="3600" spc="105" dirty="0">
                <a:solidFill>
                  <a:srgbClr val="FFFFFF"/>
                </a:solidFill>
                <a:latin typeface="+mj-lt"/>
                <a:cs typeface="Times New Roman"/>
              </a:rPr>
              <a:t>3</a:t>
            </a:r>
            <a:endParaRPr sz="3600" dirty="0">
              <a:latin typeface="+mj-lt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29310" y="1868932"/>
            <a:ext cx="55791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75" dirty="0">
                <a:solidFill>
                  <a:srgbClr val="000000"/>
                </a:solidFill>
              </a:rPr>
              <a:t>EVALUATION</a:t>
            </a:r>
            <a:r>
              <a:rPr sz="4000" spc="-270" dirty="0">
                <a:solidFill>
                  <a:srgbClr val="000000"/>
                </a:solidFill>
              </a:rPr>
              <a:t> </a:t>
            </a:r>
            <a:r>
              <a:rPr sz="4000" spc="-470" dirty="0">
                <a:solidFill>
                  <a:srgbClr val="000000"/>
                </a:solidFill>
              </a:rPr>
              <a:t>ORIENTATION</a:t>
            </a:r>
            <a:endParaRPr sz="4000"/>
          </a:p>
        </p:txBody>
      </p:sp>
      <p:sp>
        <p:nvSpPr>
          <p:cNvPr id="10" name="object 10"/>
          <p:cNvSpPr txBox="1"/>
          <p:nvPr/>
        </p:nvSpPr>
        <p:spPr>
          <a:xfrm>
            <a:off x="445482" y="3711955"/>
            <a:ext cx="69481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834" algn="ctr">
              <a:lnSpc>
                <a:spcPct val="100000"/>
              </a:lnSpc>
              <a:spcBef>
                <a:spcPts val="100"/>
              </a:spcBef>
            </a:pPr>
            <a:r>
              <a:rPr sz="2800" spc="-320" dirty="0">
                <a:solidFill>
                  <a:srgbClr val="234F77"/>
                </a:solidFill>
                <a:latin typeface="+mj-lt"/>
                <a:cs typeface="Arial"/>
              </a:rPr>
              <a:t>THE </a:t>
            </a:r>
            <a:r>
              <a:rPr lang="en-US" sz="2800" spc="-320" dirty="0">
                <a:solidFill>
                  <a:srgbClr val="234F77"/>
                </a:solidFill>
                <a:latin typeface="+mj-lt"/>
                <a:cs typeface="Arial"/>
              </a:rPr>
              <a:t>  </a:t>
            </a:r>
            <a:r>
              <a:rPr sz="2800" spc="-310" dirty="0">
                <a:solidFill>
                  <a:srgbClr val="234F77"/>
                </a:solidFill>
                <a:latin typeface="+mj-lt"/>
                <a:cs typeface="Arial"/>
              </a:rPr>
              <a:t>JORDAN </a:t>
            </a:r>
            <a:r>
              <a:rPr lang="en-US" sz="2800" spc="-310" dirty="0">
                <a:solidFill>
                  <a:srgbClr val="234F77"/>
                </a:solidFill>
                <a:latin typeface="+mj-lt"/>
                <a:cs typeface="Arial"/>
              </a:rPr>
              <a:t>  </a:t>
            </a:r>
            <a:r>
              <a:rPr sz="2800" spc="-330" dirty="0">
                <a:solidFill>
                  <a:srgbClr val="234F77"/>
                </a:solidFill>
                <a:latin typeface="+mj-lt"/>
                <a:cs typeface="Arial"/>
              </a:rPr>
              <a:t>PERFORMANCE </a:t>
            </a:r>
            <a:r>
              <a:rPr lang="en-US" sz="2800" spc="-330" dirty="0">
                <a:solidFill>
                  <a:srgbClr val="234F77"/>
                </a:solidFill>
                <a:latin typeface="+mj-lt"/>
                <a:cs typeface="Arial"/>
              </a:rPr>
              <a:t>  </a:t>
            </a:r>
            <a:r>
              <a:rPr sz="2800" spc="-305" dirty="0">
                <a:solidFill>
                  <a:srgbClr val="234F77"/>
                </a:solidFill>
                <a:latin typeface="+mj-lt"/>
                <a:cs typeface="Arial"/>
              </a:rPr>
              <a:t>APPRAISAL</a:t>
            </a:r>
            <a:r>
              <a:rPr sz="2800" spc="-260" dirty="0">
                <a:solidFill>
                  <a:srgbClr val="234F77"/>
                </a:solidFill>
                <a:latin typeface="+mj-lt"/>
                <a:cs typeface="Arial"/>
              </a:rPr>
              <a:t> </a:t>
            </a:r>
            <a:r>
              <a:rPr lang="en-US" sz="2800" spc="-260" dirty="0">
                <a:solidFill>
                  <a:srgbClr val="234F77"/>
                </a:solidFill>
                <a:latin typeface="+mj-lt"/>
                <a:cs typeface="Arial"/>
              </a:rPr>
              <a:t>  </a:t>
            </a:r>
            <a:r>
              <a:rPr sz="2800" spc="-360" dirty="0">
                <a:solidFill>
                  <a:srgbClr val="234F77"/>
                </a:solidFill>
                <a:latin typeface="+mj-lt"/>
                <a:cs typeface="Arial"/>
              </a:rPr>
              <a:t>SYSTEM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57159" y="3797808"/>
            <a:ext cx="765048" cy="731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1272" y="2420620"/>
            <a:ext cx="7439659" cy="26494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629DD1"/>
              </a:buClr>
              <a:buChar char="•"/>
              <a:tabLst>
                <a:tab pos="241935" algn="l"/>
              </a:tabLst>
            </a:pPr>
            <a:r>
              <a:rPr lang="en-US" sz="2800" spc="-40" dirty="0">
                <a:solidFill>
                  <a:srgbClr val="242852"/>
                </a:solidFill>
                <a:latin typeface="Arial"/>
                <a:cs typeface="Arial"/>
              </a:rPr>
              <a:t>Required evidence to be uploaded into the Perform system under the evidence tab. </a:t>
            </a:r>
          </a:p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629DD1"/>
              </a:buClr>
              <a:buChar char="•"/>
              <a:tabLst>
                <a:tab pos="241935" algn="l"/>
              </a:tabLst>
            </a:pPr>
            <a:r>
              <a:rPr lang="en-US" sz="2800" spc="-40" dirty="0">
                <a:solidFill>
                  <a:srgbClr val="242852"/>
                </a:solidFill>
                <a:latin typeface="Arial"/>
                <a:cs typeface="Arial"/>
              </a:rPr>
              <a:t>Student growth</a:t>
            </a:r>
          </a:p>
          <a:p>
            <a:pPr marL="698500" lvl="1" indent="-228600">
              <a:spcBef>
                <a:spcPts val="100"/>
              </a:spcBef>
              <a:buClr>
                <a:srgbClr val="629DD1"/>
              </a:buClr>
              <a:buChar char="•"/>
              <a:tabLst>
                <a:tab pos="241935" algn="l"/>
              </a:tabLst>
            </a:pPr>
            <a:r>
              <a:rPr lang="en-US" sz="2800" spc="-40" dirty="0">
                <a:solidFill>
                  <a:srgbClr val="242852"/>
                </a:solidFill>
                <a:latin typeface="Arial"/>
                <a:cs typeface="Arial"/>
              </a:rPr>
              <a:t>SLO with data</a:t>
            </a:r>
          </a:p>
          <a:p>
            <a:pPr marL="241300" indent="-228600">
              <a:spcBef>
                <a:spcPts val="100"/>
              </a:spcBef>
              <a:buClr>
                <a:srgbClr val="629DD1"/>
              </a:buClr>
              <a:buChar char="•"/>
              <a:tabLst>
                <a:tab pos="241935" algn="l"/>
              </a:tabLst>
            </a:pPr>
            <a:r>
              <a:rPr lang="en-US" sz="2800" spc="-40" dirty="0">
                <a:solidFill>
                  <a:srgbClr val="242852"/>
                </a:solidFill>
                <a:latin typeface="Arial"/>
                <a:cs typeface="Arial"/>
              </a:rPr>
              <a:t>Stakeholder input</a:t>
            </a:r>
          </a:p>
          <a:p>
            <a:pPr marL="698500" lvl="1" indent="-228600">
              <a:spcBef>
                <a:spcPts val="100"/>
              </a:spcBef>
              <a:buClr>
                <a:srgbClr val="629DD1"/>
              </a:buClr>
              <a:buChar char="•"/>
              <a:tabLst>
                <a:tab pos="241935" algn="l"/>
              </a:tabLst>
            </a:pPr>
            <a:r>
              <a:rPr lang="en-US" sz="2800" spc="-40" dirty="0">
                <a:solidFill>
                  <a:srgbClr val="242852"/>
                </a:solidFill>
                <a:latin typeface="Arial"/>
                <a:cs typeface="Arial"/>
              </a:rPr>
              <a:t>Climate survey results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38582C-C245-EA5B-8DDE-3746058C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6" y="923544"/>
            <a:ext cx="8838627" cy="492443"/>
          </a:xfrm>
        </p:spPr>
        <p:txBody>
          <a:bodyPr/>
          <a:lstStyle/>
          <a:p>
            <a:r>
              <a:rPr lang="en-US" sz="3200" dirty="0"/>
              <a:t>STUDENT GROWTH &amp; STAKEHOLDER INPUT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63" y="372861"/>
            <a:ext cx="8380730" cy="8027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1620" rIns="0" bIns="0" rtlCol="0">
            <a:spAutoFit/>
          </a:bodyPr>
          <a:lstStyle/>
          <a:p>
            <a:pPr marL="1188720">
              <a:lnSpc>
                <a:spcPct val="100000"/>
              </a:lnSpc>
              <a:spcBef>
                <a:spcPts val="2060"/>
              </a:spcBef>
            </a:pPr>
            <a:r>
              <a:rPr spc="-509" dirty="0"/>
              <a:t>OTHER </a:t>
            </a:r>
            <a:r>
              <a:rPr lang="en-US" spc="-509" dirty="0"/>
              <a:t>  </a:t>
            </a:r>
            <a:r>
              <a:rPr spc="-480" dirty="0"/>
              <a:t>SUBGROUP</a:t>
            </a:r>
            <a:r>
              <a:rPr spc="-340" dirty="0"/>
              <a:t> </a:t>
            </a:r>
            <a:r>
              <a:rPr lang="en-US" spc="-340" dirty="0"/>
              <a:t>  </a:t>
            </a:r>
            <a:r>
              <a:rPr spc="-445" dirty="0"/>
              <a:t>EVALUATIONS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163" y="1721103"/>
            <a:ext cx="7900670" cy="2734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900" b="1" spc="-125" dirty="0">
                <a:solidFill>
                  <a:srgbClr val="242852"/>
                </a:solidFill>
                <a:latin typeface="Arial"/>
                <a:cs typeface="Arial"/>
              </a:rPr>
              <a:t>All evaluations for the following subgroups will be found on the Perform system.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900" b="1" spc="-125" dirty="0">
              <a:solidFill>
                <a:srgbClr val="242852"/>
              </a:solidFill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b="1" spc="-125" dirty="0">
                <a:solidFill>
                  <a:srgbClr val="242852"/>
                </a:solidFill>
                <a:latin typeface="Arial"/>
                <a:cs typeface="Arial"/>
              </a:rPr>
              <a:t>Teacher Specialist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b="1" spc="-125" dirty="0">
                <a:solidFill>
                  <a:srgbClr val="242852"/>
                </a:solidFill>
                <a:latin typeface="Arial"/>
                <a:cs typeface="Arial"/>
              </a:rPr>
              <a:t>Counselor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b="1" spc="-125" dirty="0">
                <a:solidFill>
                  <a:srgbClr val="242852"/>
                </a:solidFill>
                <a:latin typeface="Arial"/>
                <a:cs typeface="Arial"/>
              </a:rPr>
              <a:t>Social Workers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b="1" spc="-125" dirty="0">
                <a:solidFill>
                  <a:srgbClr val="242852"/>
                </a:solidFill>
                <a:latin typeface="Arial"/>
                <a:cs typeface="Arial"/>
              </a:rPr>
              <a:t>Health &amp; Wellness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b="1" spc="-125" dirty="0">
                <a:solidFill>
                  <a:srgbClr val="242852"/>
                </a:solidFill>
                <a:latin typeface="Arial"/>
                <a:cs typeface="Arial"/>
              </a:rPr>
              <a:t>Psychologists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900" b="1" spc="-125" dirty="0">
                <a:solidFill>
                  <a:srgbClr val="242852"/>
                </a:solidFill>
                <a:latin typeface="Arial"/>
                <a:cs typeface="Arial"/>
              </a:rPr>
              <a:t>Media Specialists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5567" y="417576"/>
            <a:ext cx="1792224" cy="85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2679" y="417576"/>
            <a:ext cx="5922264" cy="859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1391" y="874775"/>
            <a:ext cx="6007608" cy="8595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20840" y="874775"/>
            <a:ext cx="1392936" cy="8595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3343" y="1383791"/>
            <a:ext cx="935736" cy="85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7703" y="1331975"/>
            <a:ext cx="1975103" cy="8595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3353" y="2001011"/>
            <a:ext cx="8051165" cy="398780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41300" marR="5080" indent="-228600">
              <a:lnSpc>
                <a:spcPts val="2180"/>
              </a:lnSpc>
              <a:spcBef>
                <a:spcPts val="355"/>
              </a:spcBef>
              <a:buClr>
                <a:srgbClr val="629DD1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NOT EFFECTIVE (0)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indicates a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performance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which has </a:t>
            </a:r>
            <a:r>
              <a:rPr sz="2000" b="1" dirty="0">
                <a:solidFill>
                  <a:srgbClr val="242852"/>
                </a:solidFill>
                <a:latin typeface="Arial"/>
                <a:cs typeface="Arial"/>
              </a:rPr>
              <a:t>not </a:t>
            </a:r>
            <a:r>
              <a:rPr sz="2000" b="1" spc="-5" dirty="0">
                <a:solidFill>
                  <a:srgbClr val="242852"/>
                </a:solidFill>
                <a:latin typeface="Arial"/>
                <a:cs typeface="Arial"/>
              </a:rPr>
              <a:t>met the  standard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for successful teaching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in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Jordan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School</a:t>
            </a:r>
            <a:r>
              <a:rPr sz="2000" spc="-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District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29DD1"/>
              </a:buClr>
              <a:buFont typeface="Arial"/>
              <a:buChar char="•"/>
            </a:pPr>
            <a:endParaRPr sz="2550">
              <a:latin typeface="Times New Roman"/>
              <a:cs typeface="Times New Roman"/>
            </a:endParaRPr>
          </a:p>
          <a:p>
            <a:pPr marL="241300" marR="135890" indent="-228600">
              <a:lnSpc>
                <a:spcPct val="91500"/>
              </a:lnSpc>
              <a:buClr>
                <a:srgbClr val="629DD1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solidFill>
                  <a:srgbClr val="242852"/>
                </a:solidFill>
                <a:latin typeface="Arial"/>
                <a:cs typeface="Arial"/>
              </a:rPr>
              <a:t>MINIMALLY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EFFECTIVE (1)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indicates a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performance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which has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met  the standard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identifies strengths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and weaknesses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be  considered in developing plans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to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improve</a:t>
            </a:r>
            <a:r>
              <a:rPr sz="2000" b="1" spc="-6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performance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29DD1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41300" marR="71755" indent="-228600">
              <a:lnSpc>
                <a:spcPct val="91500"/>
              </a:lnSpc>
              <a:buClr>
                <a:srgbClr val="629DD1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EFFECTIVE (2)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indicates a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performance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which has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met the standard 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identifies strengths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and weaknesses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be considered in  developing plans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to </a:t>
            </a:r>
            <a:r>
              <a:rPr sz="2000" b="1" dirty="0">
                <a:solidFill>
                  <a:srgbClr val="0000FF"/>
                </a:solidFill>
                <a:latin typeface="Arial"/>
                <a:cs typeface="Arial"/>
              </a:rPr>
              <a:t>enhance</a:t>
            </a:r>
            <a:r>
              <a:rPr sz="2000" b="1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performance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29DD1"/>
              </a:buClr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241300" marR="136525" indent="-228600">
              <a:lnSpc>
                <a:spcPts val="2210"/>
              </a:lnSpc>
              <a:buClr>
                <a:srgbClr val="629DD1"/>
              </a:buClr>
              <a:buChar char="•"/>
              <a:tabLst>
                <a:tab pos="240665" algn="l"/>
                <a:tab pos="241300" algn="l"/>
              </a:tabLst>
            </a:pPr>
            <a:r>
              <a:rPr sz="2000" spc="-30" dirty="0">
                <a:solidFill>
                  <a:srgbClr val="242852"/>
                </a:solidFill>
                <a:latin typeface="Arial"/>
                <a:cs typeface="Arial"/>
              </a:rPr>
              <a:t>HIGHLY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EFFECTIVE (3)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indicates a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performance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which has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met the  standard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and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identifies areas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in which you</a:t>
            </a:r>
            <a:r>
              <a:rPr sz="2000" spc="-5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0000FF"/>
                </a:solidFill>
                <a:latin typeface="Arial"/>
                <a:cs typeface="Arial"/>
              </a:rPr>
              <a:t>excelled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62" y="372861"/>
            <a:ext cx="8380730" cy="13292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9555" rIns="0" bIns="0" rtlCol="0">
            <a:spAutoFit/>
          </a:bodyPr>
          <a:lstStyle/>
          <a:p>
            <a:pPr marL="2174875">
              <a:lnSpc>
                <a:spcPct val="100000"/>
              </a:lnSpc>
              <a:spcBef>
                <a:spcPts val="1965"/>
              </a:spcBef>
            </a:pPr>
            <a:r>
              <a:rPr spc="195" dirty="0">
                <a:latin typeface="Times New Roman"/>
                <a:cs typeface="Times New Roman"/>
              </a:rPr>
              <a:t>UTAH </a:t>
            </a:r>
            <a:r>
              <a:rPr spc="20" dirty="0">
                <a:latin typeface="Times New Roman"/>
                <a:cs typeface="Times New Roman"/>
              </a:rPr>
              <a:t>STATE</a:t>
            </a:r>
            <a:r>
              <a:rPr spc="-210" dirty="0">
                <a:latin typeface="Times New Roman"/>
                <a:cs typeface="Times New Roman"/>
              </a:rPr>
              <a:t> </a:t>
            </a:r>
            <a:r>
              <a:rPr spc="125" dirty="0">
                <a:latin typeface="Times New Roman"/>
                <a:cs typeface="Times New Roman"/>
              </a:rPr>
              <a:t>LAW</a:t>
            </a:r>
            <a:r>
              <a:rPr lang="en-US" spc="125" dirty="0">
                <a:latin typeface="Times New Roman"/>
                <a:cs typeface="Times New Roman"/>
              </a:rPr>
              <a:t> &amp; COMPENSATION </a:t>
            </a:r>
            <a:endParaRPr spc="125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773428"/>
            <a:ext cx="7874634" cy="37585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41300" marR="5080" indent="-228600">
              <a:lnSpc>
                <a:spcPct val="100600"/>
              </a:lnSpc>
              <a:spcBef>
                <a:spcPts val="80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400" spc="185" dirty="0">
                <a:solidFill>
                  <a:srgbClr val="242852"/>
                </a:solidFill>
                <a:latin typeface="Arial"/>
                <a:cs typeface="Arial"/>
              </a:rPr>
              <a:t>According to </a:t>
            </a:r>
            <a:r>
              <a:rPr sz="2400" spc="100" dirty="0">
                <a:solidFill>
                  <a:srgbClr val="242852"/>
                </a:solidFill>
                <a:latin typeface="Arial"/>
                <a:cs typeface="Arial"/>
              </a:rPr>
              <a:t>Utah </a:t>
            </a:r>
            <a:r>
              <a:rPr sz="2400" spc="80" dirty="0">
                <a:solidFill>
                  <a:srgbClr val="242852"/>
                </a:solidFill>
                <a:latin typeface="Arial"/>
                <a:cs typeface="Arial"/>
              </a:rPr>
              <a:t>State </a:t>
            </a:r>
            <a:r>
              <a:rPr sz="2400" spc="110" dirty="0">
                <a:solidFill>
                  <a:srgbClr val="242852"/>
                </a:solidFill>
                <a:latin typeface="Arial"/>
                <a:cs typeface="Arial"/>
              </a:rPr>
              <a:t>Law </a:t>
            </a:r>
            <a:r>
              <a:rPr sz="2400" spc="35" dirty="0">
                <a:solidFill>
                  <a:srgbClr val="242852"/>
                </a:solidFill>
                <a:latin typeface="Arial"/>
                <a:cs typeface="Arial"/>
              </a:rPr>
              <a:t>53A-8a-602 </a:t>
            </a:r>
            <a:r>
              <a:rPr sz="2400" spc="240" dirty="0">
                <a:solidFill>
                  <a:srgbClr val="242852"/>
                </a:solidFill>
                <a:latin typeface="Arial"/>
                <a:cs typeface="Arial"/>
              </a:rPr>
              <a:t>and </a:t>
            </a:r>
            <a:r>
              <a:rPr sz="2400" spc="160" dirty="0">
                <a:solidFill>
                  <a:srgbClr val="242852"/>
                </a:solidFill>
                <a:latin typeface="Arial"/>
                <a:cs typeface="Arial"/>
              </a:rPr>
              <a:t>the  </a:t>
            </a:r>
            <a:r>
              <a:rPr sz="2400" spc="125" dirty="0">
                <a:solidFill>
                  <a:srgbClr val="242852"/>
                </a:solidFill>
                <a:latin typeface="Arial"/>
                <a:cs typeface="Arial"/>
              </a:rPr>
              <a:t>associated </a:t>
            </a:r>
            <a:r>
              <a:rPr sz="2400" spc="100" dirty="0">
                <a:solidFill>
                  <a:srgbClr val="242852"/>
                </a:solidFill>
                <a:latin typeface="Arial"/>
                <a:cs typeface="Arial"/>
              </a:rPr>
              <a:t>Utah </a:t>
            </a:r>
            <a:r>
              <a:rPr sz="2400" spc="80" dirty="0">
                <a:solidFill>
                  <a:srgbClr val="242852"/>
                </a:solidFill>
                <a:latin typeface="Arial"/>
                <a:cs typeface="Arial"/>
              </a:rPr>
              <a:t>State </a:t>
            </a:r>
            <a:r>
              <a:rPr sz="2400" spc="105" dirty="0">
                <a:solidFill>
                  <a:srgbClr val="242852"/>
                </a:solidFill>
                <a:latin typeface="Arial"/>
                <a:cs typeface="Arial"/>
              </a:rPr>
              <a:t>Board </a:t>
            </a:r>
            <a:r>
              <a:rPr sz="2400" spc="160" dirty="0">
                <a:solidFill>
                  <a:srgbClr val="242852"/>
                </a:solidFill>
                <a:latin typeface="Arial"/>
                <a:cs typeface="Arial"/>
              </a:rPr>
              <a:t>of </a:t>
            </a:r>
            <a:r>
              <a:rPr sz="2400" spc="135" dirty="0">
                <a:solidFill>
                  <a:srgbClr val="242852"/>
                </a:solidFill>
                <a:latin typeface="Arial"/>
                <a:cs typeface="Arial"/>
              </a:rPr>
              <a:t>Education </a:t>
            </a:r>
            <a:r>
              <a:rPr sz="2400" spc="5" dirty="0">
                <a:solidFill>
                  <a:srgbClr val="242852"/>
                </a:solidFill>
                <a:latin typeface="Arial"/>
                <a:cs typeface="Arial"/>
              </a:rPr>
              <a:t>Rule  </a:t>
            </a:r>
            <a:r>
              <a:rPr sz="2400" spc="-20" dirty="0">
                <a:solidFill>
                  <a:srgbClr val="242852"/>
                </a:solidFill>
                <a:latin typeface="Arial"/>
                <a:cs typeface="Arial"/>
              </a:rPr>
              <a:t>(R277-533), </a:t>
            </a:r>
            <a:r>
              <a:rPr sz="2400" spc="170" dirty="0">
                <a:solidFill>
                  <a:srgbClr val="242852"/>
                </a:solidFill>
                <a:latin typeface="Arial"/>
                <a:cs typeface="Arial"/>
              </a:rPr>
              <a:t>any </a:t>
            </a:r>
            <a:r>
              <a:rPr sz="2400" spc="200" dirty="0">
                <a:solidFill>
                  <a:srgbClr val="242852"/>
                </a:solidFill>
                <a:latin typeface="Arial"/>
                <a:cs typeface="Arial"/>
              </a:rPr>
              <a:t>educator </a:t>
            </a:r>
            <a:r>
              <a:rPr sz="2400" spc="175" dirty="0">
                <a:solidFill>
                  <a:srgbClr val="242852"/>
                </a:solidFill>
                <a:latin typeface="Arial"/>
                <a:cs typeface="Arial"/>
              </a:rPr>
              <a:t>that </a:t>
            </a:r>
            <a:r>
              <a:rPr sz="2400" spc="90" dirty="0">
                <a:solidFill>
                  <a:srgbClr val="242852"/>
                </a:solidFill>
                <a:latin typeface="Arial"/>
                <a:cs typeface="Arial"/>
              </a:rPr>
              <a:t>receives </a:t>
            </a:r>
            <a:r>
              <a:rPr sz="2400" spc="300" dirty="0">
                <a:solidFill>
                  <a:srgbClr val="242852"/>
                </a:solidFill>
                <a:latin typeface="Arial"/>
                <a:cs typeface="Arial"/>
              </a:rPr>
              <a:t>a </a:t>
            </a:r>
            <a:r>
              <a:rPr sz="2400" spc="90" dirty="0">
                <a:solidFill>
                  <a:srgbClr val="242852"/>
                </a:solidFill>
                <a:latin typeface="Arial"/>
                <a:cs typeface="Arial"/>
              </a:rPr>
              <a:t>level </a:t>
            </a:r>
            <a:r>
              <a:rPr sz="2400" spc="160" dirty="0">
                <a:solidFill>
                  <a:srgbClr val="242852"/>
                </a:solidFill>
                <a:latin typeface="Arial"/>
                <a:cs typeface="Arial"/>
              </a:rPr>
              <a:t>of  </a:t>
            </a:r>
            <a:r>
              <a:rPr sz="2400" spc="175" dirty="0">
                <a:solidFill>
                  <a:srgbClr val="242852"/>
                </a:solidFill>
                <a:latin typeface="Arial"/>
                <a:cs typeface="Arial"/>
              </a:rPr>
              <a:t>performance </a:t>
            </a:r>
            <a:r>
              <a:rPr sz="2400" spc="35" dirty="0">
                <a:solidFill>
                  <a:srgbClr val="242852"/>
                </a:solidFill>
                <a:latin typeface="Arial"/>
                <a:cs typeface="Arial"/>
              </a:rPr>
              <a:t>in </a:t>
            </a:r>
            <a:r>
              <a:rPr sz="2400" spc="160" dirty="0">
                <a:solidFill>
                  <a:srgbClr val="242852"/>
                </a:solidFill>
                <a:latin typeface="Arial"/>
                <a:cs typeface="Arial"/>
              </a:rPr>
              <a:t>the </a:t>
            </a:r>
            <a:r>
              <a:rPr sz="2400" spc="200" dirty="0">
                <a:solidFill>
                  <a:srgbClr val="242852"/>
                </a:solidFill>
                <a:latin typeface="Arial"/>
                <a:cs typeface="Arial"/>
              </a:rPr>
              <a:t>‘not </a:t>
            </a:r>
            <a:r>
              <a:rPr sz="2400" spc="170" dirty="0">
                <a:solidFill>
                  <a:srgbClr val="242852"/>
                </a:solidFill>
                <a:latin typeface="Arial"/>
                <a:cs typeface="Arial"/>
              </a:rPr>
              <a:t>effective’ </a:t>
            </a:r>
            <a:r>
              <a:rPr sz="2400" spc="165" dirty="0">
                <a:solidFill>
                  <a:srgbClr val="242852"/>
                </a:solidFill>
                <a:latin typeface="Arial"/>
                <a:cs typeface="Arial"/>
              </a:rPr>
              <a:t>range </a:t>
            </a:r>
            <a:r>
              <a:rPr sz="2400" spc="20" dirty="0">
                <a:solidFill>
                  <a:srgbClr val="242852"/>
                </a:solidFill>
                <a:latin typeface="Arial"/>
                <a:cs typeface="Arial"/>
              </a:rPr>
              <a:t>will </a:t>
            </a:r>
            <a:r>
              <a:rPr sz="2400" spc="165" dirty="0">
                <a:solidFill>
                  <a:srgbClr val="242852"/>
                </a:solidFill>
                <a:latin typeface="Arial"/>
                <a:cs typeface="Arial"/>
              </a:rPr>
              <a:t>not  </a:t>
            </a:r>
            <a:r>
              <a:rPr sz="2400" spc="245" dirty="0">
                <a:solidFill>
                  <a:srgbClr val="242852"/>
                </a:solidFill>
                <a:latin typeface="Arial"/>
                <a:cs typeface="Arial"/>
              </a:rPr>
              <a:t>advance</a:t>
            </a:r>
            <a:r>
              <a:rPr sz="2400" spc="-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180" dirty="0">
                <a:solidFill>
                  <a:srgbClr val="242852"/>
                </a:solidFill>
                <a:latin typeface="Arial"/>
                <a:cs typeface="Arial"/>
              </a:rPr>
              <a:t>on</a:t>
            </a:r>
            <a:r>
              <a:rPr sz="2400" spc="-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160" dirty="0">
                <a:solidFill>
                  <a:srgbClr val="242852"/>
                </a:solidFill>
                <a:latin typeface="Arial"/>
                <a:cs typeface="Arial"/>
              </a:rPr>
              <a:t>the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260" dirty="0">
                <a:solidFill>
                  <a:srgbClr val="242852"/>
                </a:solidFill>
                <a:latin typeface="Arial"/>
                <a:cs typeface="Arial"/>
              </a:rPr>
              <a:t>adopted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265" dirty="0">
                <a:solidFill>
                  <a:srgbClr val="242852"/>
                </a:solidFill>
                <a:latin typeface="Arial"/>
                <a:cs typeface="Arial"/>
              </a:rPr>
              <a:t>wage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242852"/>
                </a:solidFill>
                <a:latin typeface="Arial"/>
                <a:cs typeface="Arial"/>
              </a:rPr>
              <a:t>or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45" dirty="0">
                <a:solidFill>
                  <a:srgbClr val="242852"/>
                </a:solidFill>
                <a:latin typeface="Arial"/>
                <a:cs typeface="Arial"/>
              </a:rPr>
              <a:t>salary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114" dirty="0">
                <a:solidFill>
                  <a:srgbClr val="242852"/>
                </a:solidFill>
                <a:latin typeface="Arial"/>
                <a:cs typeface="Arial"/>
              </a:rPr>
              <a:t>schedule.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400" spc="10" dirty="0">
                <a:solidFill>
                  <a:srgbClr val="242852"/>
                </a:solidFill>
                <a:latin typeface="Arial"/>
                <a:cs typeface="Arial"/>
              </a:rPr>
              <a:t>There</a:t>
            </a:r>
            <a:r>
              <a:rPr sz="2400" spc="-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145" dirty="0">
                <a:solidFill>
                  <a:srgbClr val="242852"/>
                </a:solidFill>
                <a:latin typeface="Arial"/>
                <a:cs typeface="Arial"/>
              </a:rPr>
              <a:t>are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90" dirty="0">
                <a:solidFill>
                  <a:srgbClr val="242852"/>
                </a:solidFill>
                <a:latin typeface="Arial"/>
                <a:cs typeface="Arial"/>
              </a:rPr>
              <a:t>four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120" dirty="0">
                <a:solidFill>
                  <a:srgbClr val="242852"/>
                </a:solidFill>
                <a:latin typeface="Arial"/>
                <a:cs typeface="Arial"/>
              </a:rPr>
              <a:t>exceptions</a:t>
            </a:r>
            <a:r>
              <a:rPr sz="240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185" dirty="0">
                <a:solidFill>
                  <a:srgbClr val="242852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160" dirty="0">
                <a:solidFill>
                  <a:srgbClr val="242852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195" dirty="0">
                <a:solidFill>
                  <a:srgbClr val="242852"/>
                </a:solidFill>
                <a:latin typeface="Arial"/>
                <a:cs typeface="Arial"/>
              </a:rPr>
              <a:t>above.</a:t>
            </a:r>
            <a:endParaRPr sz="2400" dirty="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520"/>
              </a:spcBef>
              <a:buClr>
                <a:srgbClr val="297FD5"/>
              </a:buClr>
              <a:buChar char="•"/>
              <a:tabLst>
                <a:tab pos="537845" algn="l"/>
                <a:tab pos="538480" algn="l"/>
              </a:tabLst>
            </a:pPr>
            <a:r>
              <a:rPr sz="2000" spc="20" dirty="0">
                <a:solidFill>
                  <a:srgbClr val="242852"/>
                </a:solidFill>
                <a:latin typeface="Arial"/>
                <a:cs typeface="Arial"/>
              </a:rPr>
              <a:t>Provisional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Status </a:t>
            </a:r>
            <a:r>
              <a:rPr sz="2000" spc="10" dirty="0">
                <a:solidFill>
                  <a:srgbClr val="242852"/>
                </a:solidFill>
                <a:latin typeface="Arial"/>
                <a:cs typeface="Arial"/>
              </a:rPr>
              <a:t>(1-3</a:t>
            </a:r>
            <a:r>
              <a:rPr sz="2000" spc="-4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242852"/>
                </a:solidFill>
                <a:latin typeface="Arial"/>
                <a:cs typeface="Arial"/>
              </a:rPr>
              <a:t>years)</a:t>
            </a:r>
            <a:endParaRPr sz="2000" dirty="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505"/>
              </a:spcBef>
              <a:buClr>
                <a:srgbClr val="297FD5"/>
              </a:buClr>
              <a:buChar char="•"/>
              <a:tabLst>
                <a:tab pos="537845" algn="l"/>
                <a:tab pos="538480" algn="l"/>
              </a:tabLst>
            </a:pPr>
            <a:r>
              <a:rPr sz="2000" spc="145" dirty="0">
                <a:solidFill>
                  <a:srgbClr val="242852"/>
                </a:solidFill>
                <a:latin typeface="Arial"/>
                <a:cs typeface="Arial"/>
              </a:rPr>
              <a:t>New</a:t>
            </a:r>
            <a:r>
              <a:rPr sz="2000" spc="-1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155" dirty="0">
                <a:solidFill>
                  <a:srgbClr val="242852"/>
                </a:solidFill>
                <a:latin typeface="Arial"/>
                <a:cs typeface="Arial"/>
              </a:rPr>
              <a:t>to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135" dirty="0">
                <a:solidFill>
                  <a:srgbClr val="242852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242852"/>
                </a:solidFill>
                <a:latin typeface="Arial"/>
                <a:cs typeface="Arial"/>
              </a:rPr>
              <a:t>School</a:t>
            </a:r>
            <a:r>
              <a:rPr sz="2000" spc="-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242852"/>
                </a:solidFill>
                <a:latin typeface="Arial"/>
                <a:cs typeface="Arial"/>
              </a:rPr>
              <a:t>(1</a:t>
            </a:r>
            <a:r>
              <a:rPr sz="2000" spc="-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242852"/>
                </a:solidFill>
                <a:latin typeface="Arial"/>
                <a:cs typeface="Arial"/>
              </a:rPr>
              <a:t>year)</a:t>
            </a:r>
            <a:endParaRPr sz="2000" dirty="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480"/>
              </a:spcBef>
              <a:buClr>
                <a:srgbClr val="297FD5"/>
              </a:buClr>
              <a:buChar char="•"/>
              <a:tabLst>
                <a:tab pos="537845" algn="l"/>
                <a:tab pos="538480" algn="l"/>
              </a:tabLst>
            </a:pPr>
            <a:r>
              <a:rPr sz="2000" spc="145" dirty="0">
                <a:solidFill>
                  <a:srgbClr val="242852"/>
                </a:solidFill>
                <a:latin typeface="Arial"/>
                <a:cs typeface="Arial"/>
              </a:rPr>
              <a:t>New</a:t>
            </a:r>
            <a:r>
              <a:rPr sz="2000" spc="-1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155" dirty="0">
                <a:solidFill>
                  <a:srgbClr val="242852"/>
                </a:solidFill>
                <a:latin typeface="Arial"/>
                <a:cs typeface="Arial"/>
              </a:rPr>
              <a:t>to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135" dirty="0">
                <a:solidFill>
                  <a:srgbClr val="242852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170" dirty="0">
                <a:solidFill>
                  <a:srgbClr val="242852"/>
                </a:solidFill>
                <a:latin typeface="Arial"/>
                <a:cs typeface="Arial"/>
              </a:rPr>
              <a:t>grade</a:t>
            </a:r>
            <a:r>
              <a:rPr sz="2000" spc="-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242852"/>
                </a:solidFill>
                <a:latin typeface="Arial"/>
                <a:cs typeface="Arial"/>
              </a:rPr>
              <a:t>(1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242852"/>
                </a:solidFill>
                <a:latin typeface="Arial"/>
                <a:cs typeface="Arial"/>
              </a:rPr>
              <a:t>year)</a:t>
            </a:r>
            <a:endParaRPr sz="2000" dirty="0">
              <a:latin typeface="Arial"/>
              <a:cs typeface="Arial"/>
            </a:endParaRPr>
          </a:p>
          <a:p>
            <a:pPr marL="538480" lvl="1" indent="-228600">
              <a:lnSpc>
                <a:spcPct val="100000"/>
              </a:lnSpc>
              <a:spcBef>
                <a:spcPts val="405"/>
              </a:spcBef>
              <a:buClr>
                <a:srgbClr val="297FD5"/>
              </a:buClr>
              <a:buChar char="•"/>
              <a:tabLst>
                <a:tab pos="537845" algn="l"/>
                <a:tab pos="538480" algn="l"/>
              </a:tabLst>
            </a:pPr>
            <a:r>
              <a:rPr sz="2000" spc="15" dirty="0">
                <a:solidFill>
                  <a:srgbClr val="242852"/>
                </a:solidFill>
                <a:latin typeface="Arial"/>
                <a:cs typeface="Arial"/>
              </a:rPr>
              <a:t>All </a:t>
            </a:r>
            <a:r>
              <a:rPr sz="2000" spc="170" dirty="0">
                <a:solidFill>
                  <a:srgbClr val="242852"/>
                </a:solidFill>
                <a:latin typeface="Arial"/>
                <a:cs typeface="Arial"/>
              </a:rPr>
              <a:t>new </a:t>
            </a:r>
            <a:r>
              <a:rPr sz="2000" spc="75" dirty="0">
                <a:solidFill>
                  <a:srgbClr val="242852"/>
                </a:solidFill>
                <a:latin typeface="Arial"/>
                <a:cs typeface="Arial"/>
              </a:rPr>
              <a:t>preps </a:t>
            </a:r>
            <a:r>
              <a:rPr sz="2000" spc="110" dirty="0">
                <a:solidFill>
                  <a:srgbClr val="242852"/>
                </a:solidFill>
                <a:latin typeface="Arial"/>
                <a:cs typeface="Arial"/>
              </a:rPr>
              <a:t>(secondary </a:t>
            </a:r>
            <a:r>
              <a:rPr sz="2000" spc="-114" dirty="0">
                <a:solidFill>
                  <a:srgbClr val="242852"/>
                </a:solidFill>
                <a:latin typeface="Arial"/>
                <a:cs typeface="Arial"/>
              </a:rPr>
              <a:t>–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1</a:t>
            </a:r>
            <a:r>
              <a:rPr sz="2000" spc="-30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100" dirty="0">
                <a:solidFill>
                  <a:srgbClr val="242852"/>
                </a:solidFill>
                <a:latin typeface="Arial"/>
                <a:cs typeface="Arial"/>
              </a:rPr>
              <a:t>year)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589783"/>
            <a:ext cx="828357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7655">
              <a:lnSpc>
                <a:spcPct val="100000"/>
              </a:lnSpc>
              <a:spcBef>
                <a:spcPts val="100"/>
              </a:spcBef>
              <a:buChar char="•"/>
              <a:tabLst>
                <a:tab pos="299720" algn="l"/>
                <a:tab pos="300355" algn="l"/>
              </a:tabLst>
            </a:pPr>
            <a:r>
              <a:rPr sz="2500" spc="-185" dirty="0">
                <a:latin typeface="Arial"/>
                <a:cs typeface="Arial"/>
              </a:rPr>
              <a:t>The </a:t>
            </a:r>
            <a:r>
              <a:rPr sz="2500" spc="-55" dirty="0">
                <a:latin typeface="Arial"/>
                <a:cs typeface="Arial"/>
              </a:rPr>
              <a:t>District </a:t>
            </a:r>
            <a:r>
              <a:rPr sz="2500" spc="-135" dirty="0">
                <a:latin typeface="Arial"/>
                <a:cs typeface="Arial"/>
              </a:rPr>
              <a:t>Policy </a:t>
            </a:r>
            <a:r>
              <a:rPr sz="2500" spc="-10" dirty="0">
                <a:latin typeface="Arial"/>
                <a:cs typeface="Arial"/>
              </a:rPr>
              <a:t>for </a:t>
            </a:r>
            <a:r>
              <a:rPr sz="2500" spc="-85" dirty="0">
                <a:latin typeface="Arial"/>
                <a:cs typeface="Arial"/>
              </a:rPr>
              <a:t>educator </a:t>
            </a:r>
            <a:r>
              <a:rPr sz="2500" spc="-80" dirty="0">
                <a:latin typeface="Arial"/>
                <a:cs typeface="Arial"/>
              </a:rPr>
              <a:t>evaluation </a:t>
            </a:r>
            <a:r>
              <a:rPr sz="2500" spc="-130" dirty="0">
                <a:latin typeface="Arial"/>
                <a:cs typeface="Arial"/>
              </a:rPr>
              <a:t>is </a:t>
            </a:r>
            <a:r>
              <a:rPr sz="2500" spc="-210" dirty="0">
                <a:latin typeface="Arial"/>
                <a:cs typeface="Arial"/>
              </a:rPr>
              <a:t>DP311</a:t>
            </a:r>
            <a:r>
              <a:rPr sz="2500" spc="-365" dirty="0">
                <a:latin typeface="Arial"/>
                <a:cs typeface="Arial"/>
              </a:rPr>
              <a:t> </a:t>
            </a:r>
            <a:r>
              <a:rPr sz="2500" spc="-114" dirty="0">
                <a:latin typeface="Arial"/>
                <a:cs typeface="Arial"/>
              </a:rPr>
              <a:t>Evaluation  </a:t>
            </a:r>
            <a:r>
              <a:rPr sz="2500" spc="-10" dirty="0">
                <a:latin typeface="Arial"/>
                <a:cs typeface="Arial"/>
              </a:rPr>
              <a:t>of </a:t>
            </a:r>
            <a:r>
              <a:rPr sz="2500" spc="-155" dirty="0">
                <a:latin typeface="Arial"/>
                <a:cs typeface="Arial"/>
              </a:rPr>
              <a:t>Licensed </a:t>
            </a:r>
            <a:r>
              <a:rPr sz="2500" spc="-140" dirty="0">
                <a:latin typeface="Arial"/>
                <a:cs typeface="Arial"/>
              </a:rPr>
              <a:t>Personnel </a:t>
            </a:r>
            <a:r>
              <a:rPr sz="2500" spc="-165" dirty="0">
                <a:latin typeface="Arial"/>
                <a:cs typeface="Arial"/>
              </a:rPr>
              <a:t>can </a:t>
            </a:r>
            <a:r>
              <a:rPr sz="2500" spc="-190" dirty="0">
                <a:latin typeface="Arial"/>
                <a:cs typeface="Arial"/>
              </a:rPr>
              <a:t>accessed </a:t>
            </a:r>
            <a:r>
              <a:rPr sz="2500" spc="-60" dirty="0">
                <a:latin typeface="Arial"/>
                <a:cs typeface="Arial"/>
              </a:rPr>
              <a:t>online </a:t>
            </a:r>
            <a:r>
              <a:rPr sz="2500" spc="-35" dirty="0">
                <a:latin typeface="Arial"/>
                <a:cs typeface="Arial"/>
              </a:rPr>
              <a:t>at: </a:t>
            </a:r>
            <a:r>
              <a:rPr sz="2500" u="heavy" spc="-35" dirty="0">
                <a:solidFill>
                  <a:srgbClr val="9454C3"/>
                </a:solidFill>
                <a:uFill>
                  <a:solidFill>
                    <a:srgbClr val="9454C3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500" u="heavy" spc="-30" dirty="0">
                <a:solidFill>
                  <a:srgbClr val="9454C3"/>
                </a:solidFill>
                <a:uFill>
                  <a:solidFill>
                    <a:srgbClr val="9454C3"/>
                  </a:solidFill>
                </a:uFill>
                <a:latin typeface="Arial"/>
                <a:cs typeface="Arial"/>
                <a:hlinkClick r:id="rId2"/>
              </a:rPr>
              <a:t>http://policymanual.jordandistrict.org/</a:t>
            </a:r>
            <a:endParaRPr sz="25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8939" y="1010919"/>
            <a:ext cx="2680335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b="1" spc="-220" dirty="0">
                <a:solidFill>
                  <a:srgbClr val="78697B"/>
                </a:solidFill>
                <a:latin typeface="Arial"/>
                <a:cs typeface="Arial"/>
              </a:rPr>
              <a:t>District</a:t>
            </a:r>
            <a:r>
              <a:rPr sz="3700" b="1" spc="-250" dirty="0">
                <a:solidFill>
                  <a:srgbClr val="78697B"/>
                </a:solidFill>
                <a:latin typeface="Arial"/>
                <a:cs typeface="Arial"/>
              </a:rPr>
              <a:t> </a:t>
            </a:r>
            <a:r>
              <a:rPr sz="3700" b="1" spc="-315" dirty="0">
                <a:solidFill>
                  <a:srgbClr val="78697B"/>
                </a:solidFill>
                <a:latin typeface="Arial"/>
                <a:cs typeface="Arial"/>
              </a:rPr>
              <a:t>Policy</a:t>
            </a:r>
            <a:endParaRPr sz="3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62" y="372861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5255" rIns="0" bIns="0" rtlCol="0">
            <a:spAutoFit/>
          </a:bodyPr>
          <a:lstStyle/>
          <a:p>
            <a:pPr marL="1957070" marR="1932305" indent="622935">
              <a:lnSpc>
                <a:spcPts val="3820"/>
              </a:lnSpc>
              <a:spcBef>
                <a:spcPts val="1065"/>
              </a:spcBef>
            </a:pPr>
            <a:r>
              <a:rPr sz="3200" spc="-430" dirty="0"/>
              <a:t>THE </a:t>
            </a:r>
            <a:r>
              <a:rPr lang="en-US" sz="3200" spc="-430" dirty="0"/>
              <a:t>  </a:t>
            </a:r>
            <a:r>
              <a:rPr sz="3200" spc="-440" dirty="0"/>
              <a:t>PROFESSIONAL  </a:t>
            </a:r>
            <a:r>
              <a:rPr sz="3200" spc="-395" dirty="0"/>
              <a:t>DEVELOPMENT</a:t>
            </a:r>
            <a:r>
              <a:rPr sz="3200" spc="-190" dirty="0"/>
              <a:t> </a:t>
            </a:r>
            <a:r>
              <a:rPr sz="3200" spc="-390" dirty="0"/>
              <a:t>MATERIALS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457200" y="1788134"/>
            <a:ext cx="8229600" cy="4445000"/>
          </a:xfrm>
          <a:custGeom>
            <a:avLst/>
            <a:gdLst/>
            <a:ahLst/>
            <a:cxnLst/>
            <a:rect l="l" t="t" r="r" b="b"/>
            <a:pathLst>
              <a:path w="8229600" h="4445000">
                <a:moveTo>
                  <a:pt x="0" y="0"/>
                </a:moveTo>
                <a:lnTo>
                  <a:pt x="8229600" y="0"/>
                </a:lnTo>
                <a:lnTo>
                  <a:pt x="8229600" y="4444535"/>
                </a:lnTo>
                <a:lnTo>
                  <a:pt x="0" y="4444535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0240" y="1782064"/>
            <a:ext cx="7522209" cy="4424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4920">
              <a:lnSpc>
                <a:spcPct val="100000"/>
              </a:lnSpc>
              <a:spcBef>
                <a:spcPts val="100"/>
              </a:spcBef>
            </a:pPr>
            <a:r>
              <a:rPr sz="1900" u="sng" spc="-35" dirty="0">
                <a:solidFill>
                  <a:srgbClr val="9454C3"/>
                </a:solidFill>
                <a:uFill>
                  <a:solidFill>
                    <a:srgbClr val="9454C3"/>
                  </a:solidFill>
                </a:uFill>
                <a:latin typeface="Arial"/>
                <a:cs typeface="Arial"/>
                <a:hlinkClick r:id="rId3"/>
              </a:rPr>
              <a:t>http://jes.jordandistrict.org/educators/resources/pdm/</a:t>
            </a:r>
            <a:endParaRPr sz="1900" dirty="0">
              <a:latin typeface="Arial"/>
              <a:cs typeface="Arial"/>
            </a:endParaRPr>
          </a:p>
          <a:p>
            <a:pPr marL="618490">
              <a:lnSpc>
                <a:spcPct val="100000"/>
              </a:lnSpc>
              <a:spcBef>
                <a:spcPts val="1535"/>
              </a:spcBef>
            </a:pPr>
            <a:r>
              <a:rPr sz="1900" u="sng" spc="-70" dirty="0">
                <a:solidFill>
                  <a:srgbClr val="9454C3"/>
                </a:solidFill>
                <a:uFill>
                  <a:solidFill>
                    <a:srgbClr val="9454C3"/>
                  </a:solidFill>
                </a:uFill>
                <a:latin typeface="Arial"/>
                <a:cs typeface="Arial"/>
                <a:hlinkClick r:id="rId4"/>
              </a:rPr>
              <a:t>http://jes.jordandistrict.org/files/ColorCodedJPAS-Domains-IV-and-V</a:t>
            </a:r>
            <a:endParaRPr sz="1900" dirty="0">
              <a:latin typeface="Arial"/>
              <a:cs typeface="Arial"/>
            </a:endParaRPr>
          </a:p>
          <a:p>
            <a:pPr marL="241300" marR="5080" indent="-228600">
              <a:lnSpc>
                <a:spcPts val="2500"/>
              </a:lnSpc>
              <a:spcBef>
                <a:spcPts val="1315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300" spc="-204" dirty="0">
                <a:solidFill>
                  <a:srgbClr val="242852"/>
                </a:solidFill>
                <a:latin typeface="Arial"/>
                <a:cs typeface="Arial"/>
              </a:rPr>
              <a:t>A </a:t>
            </a:r>
            <a:r>
              <a:rPr sz="2300" spc="-90" dirty="0">
                <a:solidFill>
                  <a:srgbClr val="242852"/>
                </a:solidFill>
                <a:latin typeface="Arial"/>
                <a:cs typeface="Arial"/>
              </a:rPr>
              <a:t>companion </a:t>
            </a:r>
            <a:r>
              <a:rPr sz="2300" spc="20" dirty="0">
                <a:solidFill>
                  <a:srgbClr val="242852"/>
                </a:solidFill>
                <a:latin typeface="Arial"/>
                <a:cs typeface="Arial"/>
              </a:rPr>
              <a:t>to </a:t>
            </a:r>
            <a:r>
              <a:rPr sz="2300" spc="-25" dirty="0">
                <a:solidFill>
                  <a:srgbClr val="242852"/>
                </a:solidFill>
                <a:latin typeface="Arial"/>
                <a:cs typeface="Arial"/>
              </a:rPr>
              <a:t>the </a:t>
            </a:r>
            <a:r>
              <a:rPr sz="2300" spc="-95" dirty="0">
                <a:solidFill>
                  <a:srgbClr val="242852"/>
                </a:solidFill>
                <a:latin typeface="Arial"/>
                <a:cs typeface="Arial"/>
              </a:rPr>
              <a:t>measurement </a:t>
            </a:r>
            <a:r>
              <a:rPr sz="2300" spc="-20" dirty="0">
                <a:solidFill>
                  <a:srgbClr val="242852"/>
                </a:solidFill>
                <a:latin typeface="Arial"/>
                <a:cs typeface="Arial"/>
              </a:rPr>
              <a:t>portion </a:t>
            </a:r>
            <a:r>
              <a:rPr sz="2300" spc="-5" dirty="0">
                <a:solidFill>
                  <a:srgbClr val="242852"/>
                </a:solidFill>
                <a:latin typeface="Arial"/>
                <a:cs typeface="Arial"/>
              </a:rPr>
              <a:t>of</a:t>
            </a:r>
            <a:r>
              <a:rPr sz="2300" spc="-484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300" spc="-25" dirty="0">
                <a:solidFill>
                  <a:srgbClr val="242852"/>
                </a:solidFill>
                <a:latin typeface="Arial"/>
                <a:cs typeface="Arial"/>
              </a:rPr>
              <a:t>the </a:t>
            </a:r>
            <a:r>
              <a:rPr sz="2300" spc="-215" dirty="0">
                <a:solidFill>
                  <a:srgbClr val="242852"/>
                </a:solidFill>
                <a:latin typeface="Arial"/>
                <a:cs typeface="Arial"/>
              </a:rPr>
              <a:t>UETS-based  </a:t>
            </a:r>
            <a:r>
              <a:rPr sz="2300" spc="-409" dirty="0">
                <a:solidFill>
                  <a:srgbClr val="242852"/>
                </a:solidFill>
                <a:latin typeface="Arial"/>
                <a:cs typeface="Arial"/>
              </a:rPr>
              <a:t>JPAS</a:t>
            </a:r>
            <a:endParaRPr sz="2300" dirty="0">
              <a:latin typeface="Arial"/>
              <a:cs typeface="Arial"/>
            </a:endParaRPr>
          </a:p>
          <a:p>
            <a:pPr marL="241300" marR="287655" indent="-228600">
              <a:lnSpc>
                <a:spcPts val="2400"/>
              </a:lnSpc>
              <a:spcBef>
                <a:spcPts val="1870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300" spc="-204" dirty="0">
                <a:solidFill>
                  <a:srgbClr val="242852"/>
                </a:solidFill>
                <a:latin typeface="Arial"/>
                <a:cs typeface="Arial"/>
              </a:rPr>
              <a:t>A </a:t>
            </a:r>
            <a:r>
              <a:rPr sz="2300" spc="-90" dirty="0">
                <a:solidFill>
                  <a:srgbClr val="242852"/>
                </a:solidFill>
                <a:latin typeface="Arial"/>
                <a:cs typeface="Arial"/>
              </a:rPr>
              <a:t>set </a:t>
            </a:r>
            <a:r>
              <a:rPr sz="2300" spc="-5" dirty="0">
                <a:solidFill>
                  <a:srgbClr val="242852"/>
                </a:solidFill>
                <a:latin typeface="Arial"/>
                <a:cs typeface="Arial"/>
              </a:rPr>
              <a:t>of </a:t>
            </a:r>
            <a:r>
              <a:rPr sz="2300" spc="-60" dirty="0">
                <a:solidFill>
                  <a:srgbClr val="242852"/>
                </a:solidFill>
                <a:latin typeface="Arial"/>
                <a:cs typeface="Arial"/>
              </a:rPr>
              <a:t>activities </a:t>
            </a:r>
            <a:r>
              <a:rPr sz="2300" spc="-110" dirty="0">
                <a:solidFill>
                  <a:srgbClr val="242852"/>
                </a:solidFill>
                <a:latin typeface="Arial"/>
                <a:cs typeface="Arial"/>
              </a:rPr>
              <a:t>and </a:t>
            </a:r>
            <a:r>
              <a:rPr sz="2300" spc="-80" dirty="0">
                <a:solidFill>
                  <a:srgbClr val="242852"/>
                </a:solidFill>
                <a:latin typeface="Arial"/>
                <a:cs typeface="Arial"/>
              </a:rPr>
              <a:t>materials </a:t>
            </a:r>
            <a:r>
              <a:rPr sz="2300" spc="-114" dirty="0">
                <a:solidFill>
                  <a:srgbClr val="242852"/>
                </a:solidFill>
                <a:latin typeface="Arial"/>
                <a:cs typeface="Arial"/>
              </a:rPr>
              <a:t>designed </a:t>
            </a:r>
            <a:r>
              <a:rPr sz="2300" spc="20" dirty="0">
                <a:solidFill>
                  <a:srgbClr val="242852"/>
                </a:solidFill>
                <a:latin typeface="Arial"/>
                <a:cs typeface="Arial"/>
              </a:rPr>
              <a:t>to </a:t>
            </a:r>
            <a:r>
              <a:rPr sz="2300" spc="-65" dirty="0">
                <a:solidFill>
                  <a:srgbClr val="242852"/>
                </a:solidFill>
                <a:latin typeface="Arial"/>
                <a:cs typeface="Arial"/>
              </a:rPr>
              <a:t>help</a:t>
            </a:r>
            <a:r>
              <a:rPr sz="2300" spc="-37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242852"/>
                </a:solidFill>
                <a:latin typeface="Arial"/>
                <a:cs typeface="Arial"/>
              </a:rPr>
              <a:t>educators  </a:t>
            </a:r>
            <a:r>
              <a:rPr sz="2300" spc="-120" dirty="0">
                <a:solidFill>
                  <a:srgbClr val="242852"/>
                </a:solidFill>
                <a:latin typeface="Arial"/>
                <a:cs typeface="Arial"/>
              </a:rPr>
              <a:t>enhance </a:t>
            </a:r>
            <a:r>
              <a:rPr sz="2300" spc="-5" dirty="0">
                <a:solidFill>
                  <a:srgbClr val="242852"/>
                </a:solidFill>
                <a:latin typeface="Arial"/>
                <a:cs typeface="Arial"/>
              </a:rPr>
              <a:t>their</a:t>
            </a:r>
            <a:r>
              <a:rPr sz="2300" spc="-114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300" spc="-100" dirty="0">
                <a:solidFill>
                  <a:srgbClr val="242852"/>
                </a:solidFill>
                <a:latin typeface="Arial"/>
                <a:cs typeface="Arial"/>
              </a:rPr>
              <a:t>skills</a:t>
            </a:r>
            <a:endParaRPr sz="23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520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300" spc="-140" dirty="0">
                <a:solidFill>
                  <a:srgbClr val="242852"/>
                </a:solidFill>
                <a:latin typeface="Arial"/>
                <a:cs typeface="Arial"/>
              </a:rPr>
              <a:t>Organized </a:t>
            </a:r>
            <a:r>
              <a:rPr sz="2300" spc="-95" dirty="0">
                <a:solidFill>
                  <a:srgbClr val="242852"/>
                </a:solidFill>
                <a:latin typeface="Arial"/>
                <a:cs typeface="Arial"/>
              </a:rPr>
              <a:t>by </a:t>
            </a:r>
            <a:r>
              <a:rPr sz="2300" spc="-25" dirty="0">
                <a:solidFill>
                  <a:srgbClr val="242852"/>
                </a:solidFill>
                <a:latin typeface="Arial"/>
                <a:cs typeface="Arial"/>
              </a:rPr>
              <a:t>the </a:t>
            </a:r>
            <a:r>
              <a:rPr sz="2300" spc="-105" dirty="0">
                <a:solidFill>
                  <a:srgbClr val="242852"/>
                </a:solidFill>
                <a:latin typeface="Arial"/>
                <a:cs typeface="Arial"/>
              </a:rPr>
              <a:t>domains </a:t>
            </a:r>
            <a:r>
              <a:rPr sz="2300" spc="-110" dirty="0">
                <a:solidFill>
                  <a:srgbClr val="242852"/>
                </a:solidFill>
                <a:latin typeface="Arial"/>
                <a:cs typeface="Arial"/>
              </a:rPr>
              <a:t>and </a:t>
            </a:r>
            <a:r>
              <a:rPr sz="2300" spc="-5" dirty="0">
                <a:solidFill>
                  <a:srgbClr val="242852"/>
                </a:solidFill>
                <a:latin typeface="Arial"/>
                <a:cs typeface="Arial"/>
              </a:rPr>
              <a:t>their</a:t>
            </a:r>
            <a:r>
              <a:rPr sz="2300" spc="-21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300" spc="-110" dirty="0">
                <a:solidFill>
                  <a:srgbClr val="0000FF"/>
                </a:solidFill>
                <a:latin typeface="Arial"/>
                <a:cs typeface="Arial"/>
              </a:rPr>
              <a:t>subcategories</a:t>
            </a:r>
            <a:endParaRPr sz="23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300" spc="-125" dirty="0">
                <a:solidFill>
                  <a:srgbClr val="242852"/>
                </a:solidFill>
                <a:latin typeface="Arial"/>
                <a:cs typeface="Arial"/>
              </a:rPr>
              <a:t>Ideas/Suggestions </a:t>
            </a:r>
            <a:r>
              <a:rPr sz="2300" spc="-110" dirty="0">
                <a:solidFill>
                  <a:srgbClr val="242852"/>
                </a:solidFill>
                <a:latin typeface="Arial"/>
                <a:cs typeface="Arial"/>
              </a:rPr>
              <a:t>are </a:t>
            </a:r>
            <a:r>
              <a:rPr sz="2300" spc="-105" dirty="0">
                <a:solidFill>
                  <a:srgbClr val="242852"/>
                </a:solidFill>
                <a:latin typeface="Arial"/>
                <a:cs typeface="Arial"/>
              </a:rPr>
              <a:t>given </a:t>
            </a:r>
            <a:r>
              <a:rPr sz="2300" spc="-10" dirty="0">
                <a:solidFill>
                  <a:srgbClr val="242852"/>
                </a:solidFill>
                <a:latin typeface="Arial"/>
                <a:cs typeface="Arial"/>
              </a:rPr>
              <a:t>for </a:t>
            </a:r>
            <a:r>
              <a:rPr sz="2300" spc="-95" dirty="0">
                <a:solidFill>
                  <a:srgbClr val="242852"/>
                </a:solidFill>
                <a:latin typeface="Arial"/>
                <a:cs typeface="Arial"/>
              </a:rPr>
              <a:t>every</a:t>
            </a:r>
            <a:r>
              <a:rPr sz="2300" spc="-23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300" spc="-50" dirty="0">
                <a:solidFill>
                  <a:srgbClr val="242852"/>
                </a:solidFill>
                <a:latin typeface="Arial"/>
                <a:cs typeface="Arial"/>
              </a:rPr>
              <a:t>indicator</a:t>
            </a:r>
            <a:endParaRPr sz="23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440"/>
              </a:spcBef>
              <a:buClr>
                <a:srgbClr val="629DD1"/>
              </a:buClr>
              <a:buFont typeface="Arial"/>
              <a:buChar char="•"/>
              <a:tabLst>
                <a:tab pos="241300" algn="l"/>
              </a:tabLst>
            </a:pPr>
            <a:r>
              <a:rPr sz="2300" b="1" spc="-320" dirty="0">
                <a:solidFill>
                  <a:srgbClr val="242852"/>
                </a:solidFill>
                <a:latin typeface="Arial"/>
                <a:cs typeface="Arial"/>
              </a:rPr>
              <a:t>To </a:t>
            </a:r>
            <a:r>
              <a:rPr lang="en-US" sz="2300" b="1" spc="-32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300" b="1" spc="-150" dirty="0">
                <a:solidFill>
                  <a:srgbClr val="242852"/>
                </a:solidFill>
                <a:latin typeface="Arial"/>
                <a:cs typeface="Arial"/>
              </a:rPr>
              <a:t>be </a:t>
            </a:r>
            <a:r>
              <a:rPr sz="2300" b="1" spc="-210" dirty="0">
                <a:solidFill>
                  <a:srgbClr val="242852"/>
                </a:solidFill>
                <a:latin typeface="Arial"/>
                <a:cs typeface="Arial"/>
              </a:rPr>
              <a:t>used </a:t>
            </a:r>
            <a:r>
              <a:rPr sz="2300" b="1" spc="-125" dirty="0">
                <a:solidFill>
                  <a:srgbClr val="242852"/>
                </a:solidFill>
                <a:latin typeface="Arial"/>
                <a:cs typeface="Arial"/>
              </a:rPr>
              <a:t>in </a:t>
            </a:r>
            <a:r>
              <a:rPr sz="2300" b="1" spc="-165" dirty="0">
                <a:solidFill>
                  <a:srgbClr val="242852"/>
                </a:solidFill>
                <a:latin typeface="Arial"/>
                <a:cs typeface="Arial"/>
              </a:rPr>
              <a:t>conjunction </a:t>
            </a:r>
            <a:r>
              <a:rPr sz="2300" b="1" spc="-75" dirty="0">
                <a:solidFill>
                  <a:srgbClr val="242852"/>
                </a:solidFill>
                <a:latin typeface="Arial"/>
                <a:cs typeface="Arial"/>
              </a:rPr>
              <a:t>with </a:t>
            </a:r>
            <a:r>
              <a:rPr sz="2300" b="1" spc="-90" dirty="0">
                <a:solidFill>
                  <a:srgbClr val="242852"/>
                </a:solidFill>
                <a:latin typeface="Arial"/>
                <a:cs typeface="Arial"/>
              </a:rPr>
              <a:t>the </a:t>
            </a:r>
            <a:r>
              <a:rPr lang="en-US" sz="2300" b="1" spc="-204" dirty="0">
                <a:solidFill>
                  <a:srgbClr val="242852"/>
                </a:solidFill>
                <a:latin typeface="Arial"/>
                <a:cs typeface="Arial"/>
              </a:rPr>
              <a:t>professional development meeting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4841" y="699515"/>
            <a:ext cx="290004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450" dirty="0"/>
              <a:t>HELP</a:t>
            </a:r>
            <a:r>
              <a:rPr sz="3200" spc="-254" dirty="0"/>
              <a:t> </a:t>
            </a:r>
            <a:r>
              <a:rPr sz="3200" spc="-550" dirty="0"/>
              <a:t>RESOURCES</a:t>
            </a:r>
            <a:endParaRPr sz="3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152213" y="1371600"/>
            <a:ext cx="6839574" cy="53040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335" indent="-228600">
              <a:lnSpc>
                <a:spcPct val="100000"/>
              </a:lnSpc>
              <a:spcBef>
                <a:spcPts val="100"/>
              </a:spcBef>
              <a:buClr>
                <a:srgbClr val="629DD1"/>
              </a:buClr>
              <a:buChar char="•"/>
              <a:tabLst>
                <a:tab pos="267970" algn="l"/>
              </a:tabLst>
            </a:pPr>
            <a:r>
              <a:rPr spc="-170" dirty="0"/>
              <a:t>The </a:t>
            </a:r>
            <a:r>
              <a:rPr spc="-120" dirty="0"/>
              <a:t>Professional </a:t>
            </a:r>
            <a:r>
              <a:rPr spc="-95" dirty="0"/>
              <a:t>Development</a:t>
            </a:r>
            <a:r>
              <a:rPr spc="-105" dirty="0"/>
              <a:t> </a:t>
            </a:r>
            <a:r>
              <a:rPr spc="-65" dirty="0"/>
              <a:t>Materials</a:t>
            </a:r>
          </a:p>
          <a:p>
            <a:pPr marL="26034">
              <a:lnSpc>
                <a:spcPct val="100000"/>
              </a:lnSpc>
              <a:spcBef>
                <a:spcPts val="15"/>
              </a:spcBef>
              <a:buClr>
                <a:srgbClr val="629DD1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267335" marR="5080" indent="-228600">
              <a:lnSpc>
                <a:spcPct val="99700"/>
              </a:lnSpc>
              <a:buClr>
                <a:srgbClr val="629DD1"/>
              </a:buClr>
              <a:buChar char="•"/>
              <a:tabLst>
                <a:tab pos="267970" algn="l"/>
              </a:tabLst>
            </a:pPr>
            <a:r>
              <a:rPr spc="-155" dirty="0"/>
              <a:t>Assistance </a:t>
            </a:r>
            <a:r>
              <a:rPr spc="-25" dirty="0"/>
              <a:t>from </a:t>
            </a:r>
            <a:r>
              <a:rPr spc="-190" dirty="0"/>
              <a:t>a </a:t>
            </a:r>
            <a:r>
              <a:rPr spc="-105" dirty="0"/>
              <a:t>specially </a:t>
            </a:r>
            <a:r>
              <a:rPr spc="-50" dirty="0"/>
              <a:t>trained </a:t>
            </a:r>
            <a:r>
              <a:rPr b="1" spc="-204" dirty="0">
                <a:solidFill>
                  <a:srgbClr val="000066"/>
                </a:solidFill>
                <a:latin typeface="Arial"/>
                <a:cs typeface="Arial"/>
              </a:rPr>
              <a:t>Consulting  </a:t>
            </a:r>
            <a:r>
              <a:rPr b="1" spc="-200" dirty="0">
                <a:solidFill>
                  <a:srgbClr val="000066"/>
                </a:solidFill>
                <a:latin typeface="Arial"/>
                <a:cs typeface="Arial"/>
              </a:rPr>
              <a:t>Educator </a:t>
            </a:r>
            <a:r>
              <a:rPr spc="-145" dirty="0"/>
              <a:t>(A </a:t>
            </a:r>
            <a:r>
              <a:rPr spc="-110" dirty="0"/>
              <a:t>Consulting </a:t>
            </a:r>
            <a:r>
              <a:rPr spc="-125" dirty="0"/>
              <a:t>Educator </a:t>
            </a:r>
            <a:r>
              <a:rPr spc="-145" dirty="0"/>
              <a:t>may </a:t>
            </a:r>
            <a:r>
              <a:rPr spc="-110" dirty="0"/>
              <a:t>be </a:t>
            </a:r>
            <a:r>
              <a:rPr spc="-90" dirty="0"/>
              <a:t>requested </a:t>
            </a:r>
            <a:r>
              <a:rPr spc="-40" dirty="0"/>
              <a:t>at </a:t>
            </a:r>
            <a:r>
              <a:rPr spc="-75" dirty="0"/>
              <a:t>anytime </a:t>
            </a:r>
            <a:r>
              <a:rPr spc="-105" dirty="0"/>
              <a:t>by </a:t>
            </a:r>
            <a:r>
              <a:rPr spc="-140" dirty="0"/>
              <a:t>any </a:t>
            </a:r>
            <a:r>
              <a:rPr spc="-110" dirty="0"/>
              <a:t>teacher, </a:t>
            </a:r>
            <a:r>
              <a:rPr spc="-5" dirty="0"/>
              <a:t>not</a:t>
            </a:r>
            <a:r>
              <a:rPr spc="-355" dirty="0"/>
              <a:t> </a:t>
            </a:r>
            <a:r>
              <a:rPr spc="-50" dirty="0"/>
              <a:t>just  </a:t>
            </a:r>
            <a:r>
              <a:rPr spc="-10" dirty="0"/>
              <a:t>for </a:t>
            </a:r>
            <a:r>
              <a:rPr spc="-70" dirty="0"/>
              <a:t>help </a:t>
            </a:r>
            <a:r>
              <a:rPr spc="-100" dirty="0"/>
              <a:t>concerning </a:t>
            </a:r>
            <a:r>
              <a:rPr spc="-229" dirty="0"/>
              <a:t>UETS-based</a:t>
            </a:r>
            <a:r>
              <a:rPr spc="-350" dirty="0"/>
              <a:t> </a:t>
            </a:r>
            <a:r>
              <a:rPr spc="-355" dirty="0"/>
              <a:t>JPAS</a:t>
            </a:r>
            <a:r>
              <a:rPr lang="en-US" spc="-355" dirty="0"/>
              <a:t>.</a:t>
            </a:r>
            <a:r>
              <a:rPr spc="-355" dirty="0"/>
              <a:t>)</a:t>
            </a:r>
          </a:p>
          <a:p>
            <a:pPr marL="26034">
              <a:lnSpc>
                <a:spcPct val="100000"/>
              </a:lnSpc>
              <a:spcBef>
                <a:spcPts val="35"/>
              </a:spcBef>
              <a:buClr>
                <a:srgbClr val="629DD1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267335" indent="-228600">
              <a:lnSpc>
                <a:spcPct val="100000"/>
              </a:lnSpc>
              <a:buClr>
                <a:srgbClr val="629DD1"/>
              </a:buClr>
              <a:buChar char="•"/>
              <a:tabLst>
                <a:tab pos="267970" algn="l"/>
              </a:tabLst>
            </a:pPr>
            <a:r>
              <a:rPr spc="-155" dirty="0"/>
              <a:t>Assistance </a:t>
            </a:r>
            <a:r>
              <a:rPr spc="-25" dirty="0"/>
              <a:t>from </a:t>
            </a:r>
            <a:r>
              <a:rPr spc="-65" dirty="0"/>
              <a:t>your </a:t>
            </a:r>
            <a:r>
              <a:rPr spc="-114" dirty="0"/>
              <a:t>school</a:t>
            </a:r>
            <a:r>
              <a:rPr spc="-270" dirty="0"/>
              <a:t> </a:t>
            </a:r>
            <a:r>
              <a:rPr spc="-60" dirty="0"/>
              <a:t>administration</a:t>
            </a:r>
          </a:p>
          <a:p>
            <a:pPr marL="26034">
              <a:lnSpc>
                <a:spcPct val="100000"/>
              </a:lnSpc>
              <a:spcBef>
                <a:spcPts val="10"/>
              </a:spcBef>
              <a:buClr>
                <a:srgbClr val="629DD1"/>
              </a:buClr>
              <a:buFont typeface="Arial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267335" indent="-228600">
              <a:lnSpc>
                <a:spcPct val="100000"/>
              </a:lnSpc>
              <a:buClr>
                <a:srgbClr val="629DD1"/>
              </a:buClr>
              <a:buChar char="•"/>
              <a:tabLst>
                <a:tab pos="267970" algn="l"/>
              </a:tabLst>
            </a:pPr>
            <a:r>
              <a:rPr spc="-155" dirty="0"/>
              <a:t>Assistance </a:t>
            </a:r>
            <a:r>
              <a:rPr spc="-25" dirty="0"/>
              <a:t>from </a:t>
            </a:r>
            <a:r>
              <a:rPr spc="-190" dirty="0"/>
              <a:t>a </a:t>
            </a:r>
            <a:r>
              <a:rPr spc="-110" dirty="0"/>
              <a:t>school</a:t>
            </a:r>
            <a:r>
              <a:rPr spc="-155" dirty="0"/>
              <a:t> </a:t>
            </a:r>
            <a:r>
              <a:rPr spc="-45" dirty="0"/>
              <a:t>mentor</a:t>
            </a:r>
            <a:r>
              <a:rPr lang="en-US" spc="-45" dirty="0"/>
              <a:t>, lead mentor, and/or instructional coach </a:t>
            </a:r>
            <a:endParaRPr spc="-45" dirty="0"/>
          </a:p>
          <a:p>
            <a:pPr marL="26034">
              <a:lnSpc>
                <a:spcPct val="100000"/>
              </a:lnSpc>
              <a:spcBef>
                <a:spcPts val="55"/>
              </a:spcBef>
              <a:buClr>
                <a:srgbClr val="629DD1"/>
              </a:buClr>
              <a:buFont typeface="Arial"/>
              <a:buChar char="•"/>
            </a:pPr>
            <a:endParaRPr sz="2500" dirty="0">
              <a:latin typeface="Times New Roman"/>
              <a:cs typeface="Times New Roman"/>
            </a:endParaRPr>
          </a:p>
          <a:p>
            <a:pPr marL="267335" indent="-228600">
              <a:lnSpc>
                <a:spcPct val="100000"/>
              </a:lnSpc>
              <a:buClr>
                <a:srgbClr val="629DD1"/>
              </a:buClr>
              <a:buChar char="•"/>
              <a:tabLst>
                <a:tab pos="267970" algn="l"/>
              </a:tabLst>
            </a:pPr>
            <a:r>
              <a:rPr spc="-55" dirty="0"/>
              <a:t>District </a:t>
            </a:r>
            <a:r>
              <a:rPr spc="-120" dirty="0"/>
              <a:t>sponsored </a:t>
            </a:r>
            <a:r>
              <a:rPr spc="-229" dirty="0"/>
              <a:t>UETS-based </a:t>
            </a:r>
            <a:r>
              <a:rPr spc="-425" dirty="0"/>
              <a:t>JPAS</a:t>
            </a:r>
            <a:r>
              <a:rPr spc="-360" dirty="0"/>
              <a:t> </a:t>
            </a:r>
            <a:r>
              <a:rPr lang="en-US" spc="-360" dirty="0"/>
              <a:t> </a:t>
            </a:r>
            <a:r>
              <a:rPr spc="-190" dirty="0"/>
              <a:t>classes</a:t>
            </a:r>
            <a:r>
              <a:rPr lang="en-US" spc="-190" dirty="0"/>
              <a:t> on Canvas</a:t>
            </a:r>
            <a:endParaRPr spc="-1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pc="-395" dirty="0"/>
              <a:t>WHAT </a:t>
            </a:r>
            <a:r>
              <a:rPr spc="-480" dirty="0"/>
              <a:t>HAPPENS </a:t>
            </a:r>
            <a:r>
              <a:rPr spc="-315" dirty="0"/>
              <a:t>IF </a:t>
            </a:r>
            <a:r>
              <a:rPr spc="-520" dirty="0"/>
              <a:t>YOUR </a:t>
            </a:r>
            <a:r>
              <a:rPr spc="-509" dirty="0"/>
              <a:t>TOTAL </a:t>
            </a:r>
            <a:r>
              <a:rPr spc="-620" dirty="0"/>
              <a:t>SCORE </a:t>
            </a:r>
            <a:r>
              <a:rPr spc="-385" dirty="0"/>
              <a:t>FROM </a:t>
            </a:r>
            <a:r>
              <a:rPr spc="-295" dirty="0"/>
              <a:t>AN  </a:t>
            </a:r>
            <a:r>
              <a:rPr spc="-420" dirty="0"/>
              <a:t>EVALUATION </a:t>
            </a:r>
            <a:r>
              <a:rPr spc="-409" dirty="0"/>
              <a:t>IS </a:t>
            </a:r>
            <a:r>
              <a:rPr spc="-180" dirty="0"/>
              <a:t>IN</a:t>
            </a:r>
            <a:r>
              <a:rPr spc="270" dirty="0"/>
              <a:t> </a:t>
            </a:r>
            <a:r>
              <a:rPr spc="-475" dirty="0"/>
              <a:t>THE</a:t>
            </a:r>
          </a:p>
          <a:p>
            <a:pPr algn="ctr">
              <a:lnSpc>
                <a:spcPct val="100000"/>
              </a:lnSpc>
            </a:pPr>
            <a:r>
              <a:rPr spc="-405" dirty="0"/>
              <a:t>NOT </a:t>
            </a:r>
            <a:r>
              <a:rPr spc="-505" dirty="0"/>
              <a:t>EFFECTIVE</a:t>
            </a:r>
            <a:r>
              <a:rPr spc="-540" dirty="0"/>
              <a:t> </a:t>
            </a:r>
            <a:r>
              <a:rPr spc="-450" dirty="0"/>
              <a:t>RANGE?</a:t>
            </a:r>
          </a:p>
        </p:txBody>
      </p:sp>
      <p:sp>
        <p:nvSpPr>
          <p:cNvPr id="3" name="object 3"/>
          <p:cNvSpPr/>
          <p:nvPr/>
        </p:nvSpPr>
        <p:spPr>
          <a:xfrm>
            <a:off x="783336" y="3840479"/>
            <a:ext cx="7595616" cy="505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4844" y="3473843"/>
            <a:ext cx="7465832" cy="7646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77585" y="3741182"/>
            <a:ext cx="155390" cy="2170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6383" y="3739569"/>
            <a:ext cx="156599" cy="2021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82814" y="3733523"/>
            <a:ext cx="175140" cy="2364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33545" y="3717803"/>
            <a:ext cx="174334" cy="101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0470" y="3717803"/>
            <a:ext cx="174334" cy="1013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06734" y="3636686"/>
            <a:ext cx="164465" cy="428625"/>
          </a:xfrm>
          <a:custGeom>
            <a:avLst/>
            <a:gdLst/>
            <a:ahLst/>
            <a:cxnLst/>
            <a:rect l="l" t="t" r="r" b="b"/>
            <a:pathLst>
              <a:path w="164464" h="428625">
                <a:moveTo>
                  <a:pt x="0" y="0"/>
                </a:moveTo>
                <a:lnTo>
                  <a:pt x="164052" y="0"/>
                </a:lnTo>
                <a:lnTo>
                  <a:pt x="164052" y="428066"/>
                </a:lnTo>
                <a:lnTo>
                  <a:pt x="0" y="4280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2855" y="3636686"/>
            <a:ext cx="779780" cy="428625"/>
          </a:xfrm>
          <a:custGeom>
            <a:avLst/>
            <a:gdLst/>
            <a:ahLst/>
            <a:cxnLst/>
            <a:rect l="l" t="t" r="r" b="b"/>
            <a:pathLst>
              <a:path w="779779" h="428625">
                <a:moveTo>
                  <a:pt x="0" y="0"/>
                </a:moveTo>
                <a:lnTo>
                  <a:pt x="158812" y="0"/>
                </a:lnTo>
                <a:lnTo>
                  <a:pt x="227738" y="269658"/>
                </a:lnTo>
                <a:lnTo>
                  <a:pt x="314803" y="0"/>
                </a:lnTo>
                <a:lnTo>
                  <a:pt x="462732" y="0"/>
                </a:lnTo>
                <a:lnTo>
                  <a:pt x="553021" y="269658"/>
                </a:lnTo>
                <a:lnTo>
                  <a:pt x="621947" y="0"/>
                </a:lnTo>
                <a:lnTo>
                  <a:pt x="779550" y="0"/>
                </a:lnTo>
                <a:lnTo>
                  <a:pt x="621947" y="428066"/>
                </a:lnTo>
                <a:lnTo>
                  <a:pt x="476034" y="428066"/>
                </a:lnTo>
                <a:lnTo>
                  <a:pt x="389372" y="170501"/>
                </a:lnTo>
                <a:lnTo>
                  <a:pt x="305532" y="428066"/>
                </a:lnTo>
                <a:lnTo>
                  <a:pt x="158812" y="42806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94112" y="3636686"/>
            <a:ext cx="452755" cy="438150"/>
          </a:xfrm>
          <a:custGeom>
            <a:avLst/>
            <a:gdLst/>
            <a:ahLst/>
            <a:cxnLst/>
            <a:rect l="l" t="t" r="r" b="b"/>
            <a:pathLst>
              <a:path w="452755" h="438150">
                <a:moveTo>
                  <a:pt x="0" y="0"/>
                </a:moveTo>
                <a:lnTo>
                  <a:pt x="164858" y="0"/>
                </a:lnTo>
                <a:lnTo>
                  <a:pt x="164858" y="235396"/>
                </a:lnTo>
                <a:lnTo>
                  <a:pt x="165790" y="254089"/>
                </a:lnTo>
                <a:lnTo>
                  <a:pt x="179772" y="292633"/>
                </a:lnTo>
                <a:lnTo>
                  <a:pt x="221692" y="309562"/>
                </a:lnTo>
                <a:lnTo>
                  <a:pt x="235736" y="308151"/>
                </a:lnTo>
                <a:lnTo>
                  <a:pt x="269860" y="286990"/>
                </a:lnTo>
                <a:lnTo>
                  <a:pt x="287431" y="232952"/>
                </a:lnTo>
                <a:lnTo>
                  <a:pt x="288603" y="205971"/>
                </a:lnTo>
                <a:lnTo>
                  <a:pt x="288603" y="0"/>
                </a:lnTo>
                <a:lnTo>
                  <a:pt x="452655" y="0"/>
                </a:lnTo>
                <a:lnTo>
                  <a:pt x="452655" y="428066"/>
                </a:lnTo>
                <a:lnTo>
                  <a:pt x="299486" y="428066"/>
                </a:lnTo>
                <a:lnTo>
                  <a:pt x="299486" y="358737"/>
                </a:lnTo>
                <a:lnTo>
                  <a:pt x="282317" y="378564"/>
                </a:lnTo>
                <a:lnTo>
                  <a:pt x="247753" y="408996"/>
                </a:lnTo>
                <a:lnTo>
                  <a:pt x="211929" y="427537"/>
                </a:lnTo>
                <a:lnTo>
                  <a:pt x="169103" y="436607"/>
                </a:lnTo>
                <a:lnTo>
                  <a:pt x="144705" y="437740"/>
                </a:lnTo>
                <a:lnTo>
                  <a:pt x="112672" y="435208"/>
                </a:lnTo>
                <a:lnTo>
                  <a:pt x="59567" y="414954"/>
                </a:lnTo>
                <a:lnTo>
                  <a:pt x="21652" y="374243"/>
                </a:lnTo>
                <a:lnTo>
                  <a:pt x="2405" y="311867"/>
                </a:lnTo>
                <a:lnTo>
                  <a:pt x="0" y="27247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19482" y="3627012"/>
            <a:ext cx="471805" cy="600710"/>
          </a:xfrm>
          <a:custGeom>
            <a:avLst/>
            <a:gdLst/>
            <a:ahLst/>
            <a:cxnLst/>
            <a:rect l="l" t="t" r="r" b="b"/>
            <a:pathLst>
              <a:path w="471804" h="600710">
                <a:moveTo>
                  <a:pt x="291424" y="0"/>
                </a:moveTo>
                <a:lnTo>
                  <a:pt x="331920" y="4106"/>
                </a:lnTo>
                <a:lnTo>
                  <a:pt x="398326" y="36957"/>
                </a:lnTo>
                <a:lnTo>
                  <a:pt x="424237" y="65701"/>
                </a:lnTo>
                <a:lnTo>
                  <a:pt x="444780" y="100491"/>
                </a:lnTo>
                <a:lnTo>
                  <a:pt x="459455" y="139162"/>
                </a:lnTo>
                <a:lnTo>
                  <a:pt x="468260" y="181711"/>
                </a:lnTo>
                <a:lnTo>
                  <a:pt x="471196" y="228141"/>
                </a:lnTo>
                <a:lnTo>
                  <a:pt x="467995" y="278387"/>
                </a:lnTo>
                <a:lnTo>
                  <a:pt x="458396" y="322309"/>
                </a:lnTo>
                <a:lnTo>
                  <a:pt x="442399" y="359909"/>
                </a:lnTo>
                <a:lnTo>
                  <a:pt x="420004" y="391185"/>
                </a:lnTo>
                <a:lnTo>
                  <a:pt x="362062" y="433357"/>
                </a:lnTo>
                <a:lnTo>
                  <a:pt x="290617" y="447414"/>
                </a:lnTo>
                <a:lnTo>
                  <a:pt x="272088" y="446608"/>
                </a:lnTo>
                <a:lnTo>
                  <a:pt x="221490" y="434516"/>
                </a:lnTo>
                <a:lnTo>
                  <a:pt x="178373" y="408139"/>
                </a:lnTo>
                <a:lnTo>
                  <a:pt x="165664" y="396223"/>
                </a:lnTo>
                <a:lnTo>
                  <a:pt x="165664" y="600583"/>
                </a:lnTo>
                <a:lnTo>
                  <a:pt x="0" y="600583"/>
                </a:lnTo>
                <a:lnTo>
                  <a:pt x="0" y="9673"/>
                </a:lnTo>
                <a:lnTo>
                  <a:pt x="153572" y="9673"/>
                </a:lnTo>
                <a:lnTo>
                  <a:pt x="153572" y="72956"/>
                </a:lnTo>
                <a:lnTo>
                  <a:pt x="169165" y="54616"/>
                </a:lnTo>
                <a:lnTo>
                  <a:pt x="198388" y="27610"/>
                </a:lnTo>
                <a:lnTo>
                  <a:pt x="249806" y="4736"/>
                </a:lnTo>
                <a:lnTo>
                  <a:pt x="270136" y="1184"/>
                </a:lnTo>
                <a:lnTo>
                  <a:pt x="291424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72617" y="3627012"/>
            <a:ext cx="495934" cy="447675"/>
          </a:xfrm>
          <a:custGeom>
            <a:avLst/>
            <a:gdLst/>
            <a:ahLst/>
            <a:cxnLst/>
            <a:rect l="l" t="t" r="r" b="b"/>
            <a:pathLst>
              <a:path w="495934" h="447675">
                <a:moveTo>
                  <a:pt x="241847" y="0"/>
                </a:moveTo>
                <a:lnTo>
                  <a:pt x="285378" y="1738"/>
                </a:lnTo>
                <a:lnTo>
                  <a:pt x="324073" y="6953"/>
                </a:lnTo>
                <a:lnTo>
                  <a:pt x="386954" y="27812"/>
                </a:lnTo>
                <a:lnTo>
                  <a:pt x="433811" y="61872"/>
                </a:lnTo>
                <a:lnTo>
                  <a:pt x="467972" y="108427"/>
                </a:lnTo>
                <a:lnTo>
                  <a:pt x="488831" y="169191"/>
                </a:lnTo>
                <a:lnTo>
                  <a:pt x="495784" y="245876"/>
                </a:lnTo>
                <a:lnTo>
                  <a:pt x="495784" y="264418"/>
                </a:lnTo>
                <a:lnTo>
                  <a:pt x="166874" y="264418"/>
                </a:lnTo>
                <a:lnTo>
                  <a:pt x="169871" y="282909"/>
                </a:lnTo>
                <a:lnTo>
                  <a:pt x="188237" y="323267"/>
                </a:lnTo>
                <a:lnTo>
                  <a:pt x="232071" y="349341"/>
                </a:lnTo>
                <a:lnTo>
                  <a:pt x="250311" y="351079"/>
                </a:lnTo>
                <a:lnTo>
                  <a:pt x="262251" y="350323"/>
                </a:lnTo>
                <a:lnTo>
                  <a:pt x="303038" y="334427"/>
                </a:lnTo>
                <a:lnTo>
                  <a:pt x="324880" y="311981"/>
                </a:lnTo>
                <a:lnTo>
                  <a:pt x="486514" y="326894"/>
                </a:lnTo>
                <a:lnTo>
                  <a:pt x="445600" y="382267"/>
                </a:lnTo>
                <a:lnTo>
                  <a:pt x="397031" y="419400"/>
                </a:lnTo>
                <a:lnTo>
                  <a:pt x="333243" y="440411"/>
                </a:lnTo>
                <a:lnTo>
                  <a:pt x="292810" y="445663"/>
                </a:lnTo>
                <a:lnTo>
                  <a:pt x="246683" y="447414"/>
                </a:lnTo>
                <a:lnTo>
                  <a:pt x="206425" y="445915"/>
                </a:lnTo>
                <a:lnTo>
                  <a:pt x="139515" y="433924"/>
                </a:lnTo>
                <a:lnTo>
                  <a:pt x="89521" y="409676"/>
                </a:lnTo>
                <a:lnTo>
                  <a:pt x="49112" y="371585"/>
                </a:lnTo>
                <a:lnTo>
                  <a:pt x="18025" y="320004"/>
                </a:lnTo>
                <a:lnTo>
                  <a:pt x="2002" y="258636"/>
                </a:lnTo>
                <a:lnTo>
                  <a:pt x="0" y="224513"/>
                </a:lnTo>
                <a:lnTo>
                  <a:pt x="4018" y="176723"/>
                </a:lnTo>
                <a:lnTo>
                  <a:pt x="16072" y="133720"/>
                </a:lnTo>
                <a:lnTo>
                  <a:pt x="36163" y="95503"/>
                </a:lnTo>
                <a:lnTo>
                  <a:pt x="64292" y="62073"/>
                </a:lnTo>
                <a:lnTo>
                  <a:pt x="99497" y="34916"/>
                </a:lnTo>
                <a:lnTo>
                  <a:pt x="140825" y="15518"/>
                </a:lnTo>
                <a:lnTo>
                  <a:pt x="188275" y="3879"/>
                </a:lnTo>
                <a:lnTo>
                  <a:pt x="241847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29543" y="3627012"/>
            <a:ext cx="495934" cy="447675"/>
          </a:xfrm>
          <a:custGeom>
            <a:avLst/>
            <a:gdLst/>
            <a:ahLst/>
            <a:cxnLst/>
            <a:rect l="l" t="t" r="r" b="b"/>
            <a:pathLst>
              <a:path w="495935" h="447675">
                <a:moveTo>
                  <a:pt x="241846" y="0"/>
                </a:moveTo>
                <a:lnTo>
                  <a:pt x="285377" y="1738"/>
                </a:lnTo>
                <a:lnTo>
                  <a:pt x="324072" y="6953"/>
                </a:lnTo>
                <a:lnTo>
                  <a:pt x="386952" y="27812"/>
                </a:lnTo>
                <a:lnTo>
                  <a:pt x="433810" y="61872"/>
                </a:lnTo>
                <a:lnTo>
                  <a:pt x="467971" y="108427"/>
                </a:lnTo>
                <a:lnTo>
                  <a:pt x="488830" y="169191"/>
                </a:lnTo>
                <a:lnTo>
                  <a:pt x="495784" y="245876"/>
                </a:lnTo>
                <a:lnTo>
                  <a:pt x="495784" y="264418"/>
                </a:lnTo>
                <a:lnTo>
                  <a:pt x="166873" y="264418"/>
                </a:lnTo>
                <a:lnTo>
                  <a:pt x="169870" y="282909"/>
                </a:lnTo>
                <a:lnTo>
                  <a:pt x="188236" y="323267"/>
                </a:lnTo>
                <a:lnTo>
                  <a:pt x="232070" y="349341"/>
                </a:lnTo>
                <a:lnTo>
                  <a:pt x="250310" y="351079"/>
                </a:lnTo>
                <a:lnTo>
                  <a:pt x="262251" y="350323"/>
                </a:lnTo>
                <a:lnTo>
                  <a:pt x="303036" y="334427"/>
                </a:lnTo>
                <a:lnTo>
                  <a:pt x="324879" y="311981"/>
                </a:lnTo>
                <a:lnTo>
                  <a:pt x="486512" y="326894"/>
                </a:lnTo>
                <a:lnTo>
                  <a:pt x="445600" y="382267"/>
                </a:lnTo>
                <a:lnTo>
                  <a:pt x="397030" y="419400"/>
                </a:lnTo>
                <a:lnTo>
                  <a:pt x="333242" y="440411"/>
                </a:lnTo>
                <a:lnTo>
                  <a:pt x="292808" y="445663"/>
                </a:lnTo>
                <a:lnTo>
                  <a:pt x="246682" y="447414"/>
                </a:lnTo>
                <a:lnTo>
                  <a:pt x="206425" y="445915"/>
                </a:lnTo>
                <a:lnTo>
                  <a:pt x="139514" y="433924"/>
                </a:lnTo>
                <a:lnTo>
                  <a:pt x="89520" y="409676"/>
                </a:lnTo>
                <a:lnTo>
                  <a:pt x="49111" y="371585"/>
                </a:lnTo>
                <a:lnTo>
                  <a:pt x="18024" y="320004"/>
                </a:lnTo>
                <a:lnTo>
                  <a:pt x="2002" y="258636"/>
                </a:lnTo>
                <a:lnTo>
                  <a:pt x="0" y="224513"/>
                </a:lnTo>
                <a:lnTo>
                  <a:pt x="4018" y="176723"/>
                </a:lnTo>
                <a:lnTo>
                  <a:pt x="16072" y="133720"/>
                </a:lnTo>
                <a:lnTo>
                  <a:pt x="36163" y="95503"/>
                </a:lnTo>
                <a:lnTo>
                  <a:pt x="64290" y="62073"/>
                </a:lnTo>
                <a:lnTo>
                  <a:pt x="99496" y="34916"/>
                </a:lnTo>
                <a:lnTo>
                  <a:pt x="140824" y="15518"/>
                </a:lnTo>
                <a:lnTo>
                  <a:pt x="188274" y="3879"/>
                </a:lnTo>
                <a:lnTo>
                  <a:pt x="241846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79084" y="3627012"/>
            <a:ext cx="472440" cy="611505"/>
          </a:xfrm>
          <a:custGeom>
            <a:avLst/>
            <a:gdLst/>
            <a:ahLst/>
            <a:cxnLst/>
            <a:rect l="l" t="t" r="r" b="b"/>
            <a:pathLst>
              <a:path w="472439" h="611504">
                <a:moveTo>
                  <a:pt x="174936" y="0"/>
                </a:moveTo>
                <a:lnTo>
                  <a:pt x="220533" y="4232"/>
                </a:lnTo>
                <a:lnTo>
                  <a:pt x="257364" y="16929"/>
                </a:lnTo>
                <a:lnTo>
                  <a:pt x="288753" y="39400"/>
                </a:lnTo>
                <a:lnTo>
                  <a:pt x="318028" y="72956"/>
                </a:lnTo>
                <a:lnTo>
                  <a:pt x="318028" y="9673"/>
                </a:lnTo>
                <a:lnTo>
                  <a:pt x="471600" y="9673"/>
                </a:lnTo>
                <a:lnTo>
                  <a:pt x="471600" y="413959"/>
                </a:lnTo>
                <a:lnTo>
                  <a:pt x="472002" y="432903"/>
                </a:lnTo>
                <a:lnTo>
                  <a:pt x="467719" y="472254"/>
                </a:lnTo>
                <a:lnTo>
                  <a:pt x="454871" y="509689"/>
                </a:lnTo>
                <a:lnTo>
                  <a:pt x="434919" y="542691"/>
                </a:lnTo>
                <a:lnTo>
                  <a:pt x="394158" y="579245"/>
                </a:lnTo>
                <a:lnTo>
                  <a:pt x="358083" y="595570"/>
                </a:lnTo>
                <a:lnTo>
                  <a:pt x="314513" y="605798"/>
                </a:lnTo>
                <a:lnTo>
                  <a:pt x="264430" y="610836"/>
                </a:lnTo>
                <a:lnTo>
                  <a:pt x="237009" y="611466"/>
                </a:lnTo>
                <a:lnTo>
                  <a:pt x="177568" y="609048"/>
                </a:lnTo>
                <a:lnTo>
                  <a:pt x="128228" y="601792"/>
                </a:lnTo>
                <a:lnTo>
                  <a:pt x="88991" y="589700"/>
                </a:lnTo>
                <a:lnTo>
                  <a:pt x="38783" y="551786"/>
                </a:lnTo>
                <a:lnTo>
                  <a:pt x="14700" y="499990"/>
                </a:lnTo>
                <a:lnTo>
                  <a:pt x="11690" y="469180"/>
                </a:lnTo>
                <a:lnTo>
                  <a:pt x="11690" y="463806"/>
                </a:lnTo>
                <a:lnTo>
                  <a:pt x="11958" y="456551"/>
                </a:lnTo>
                <a:lnTo>
                  <a:pt x="12496" y="447414"/>
                </a:lnTo>
                <a:lnTo>
                  <a:pt x="171710" y="465553"/>
                </a:lnTo>
                <a:lnTo>
                  <a:pt x="175136" y="475781"/>
                </a:lnTo>
                <a:lnTo>
                  <a:pt x="179369" y="484296"/>
                </a:lnTo>
                <a:lnTo>
                  <a:pt x="222674" y="507901"/>
                </a:lnTo>
                <a:lnTo>
                  <a:pt x="235800" y="508682"/>
                </a:lnTo>
                <a:lnTo>
                  <a:pt x="252414" y="507498"/>
                </a:lnTo>
                <a:lnTo>
                  <a:pt x="288804" y="489737"/>
                </a:lnTo>
                <a:lnTo>
                  <a:pt x="305242" y="445449"/>
                </a:lnTo>
                <a:lnTo>
                  <a:pt x="306338" y="423633"/>
                </a:lnTo>
                <a:lnTo>
                  <a:pt x="306338" y="358737"/>
                </a:lnTo>
                <a:lnTo>
                  <a:pt x="294245" y="372064"/>
                </a:lnTo>
                <a:lnTo>
                  <a:pt x="282153" y="383426"/>
                </a:lnTo>
                <a:lnTo>
                  <a:pt x="238646" y="409071"/>
                </a:lnTo>
                <a:lnTo>
                  <a:pt x="197733" y="419148"/>
                </a:lnTo>
                <a:lnTo>
                  <a:pt x="176144" y="420408"/>
                </a:lnTo>
                <a:lnTo>
                  <a:pt x="135282" y="415722"/>
                </a:lnTo>
                <a:lnTo>
                  <a:pt x="98552" y="401665"/>
                </a:lnTo>
                <a:lnTo>
                  <a:pt x="65953" y="378236"/>
                </a:lnTo>
                <a:lnTo>
                  <a:pt x="37486" y="345436"/>
                </a:lnTo>
                <a:lnTo>
                  <a:pt x="9371" y="283664"/>
                </a:lnTo>
                <a:lnTo>
                  <a:pt x="0" y="204762"/>
                </a:lnTo>
                <a:lnTo>
                  <a:pt x="3023" y="157754"/>
                </a:lnTo>
                <a:lnTo>
                  <a:pt x="12092" y="116690"/>
                </a:lnTo>
                <a:lnTo>
                  <a:pt x="27207" y="81572"/>
                </a:lnTo>
                <a:lnTo>
                  <a:pt x="74418" y="29475"/>
                </a:lnTo>
                <a:lnTo>
                  <a:pt x="137701" y="3275"/>
                </a:lnTo>
                <a:lnTo>
                  <a:pt x="174936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24709" y="3627012"/>
            <a:ext cx="492125" cy="447675"/>
          </a:xfrm>
          <a:custGeom>
            <a:avLst/>
            <a:gdLst/>
            <a:ahLst/>
            <a:cxnLst/>
            <a:rect l="l" t="t" r="r" b="b"/>
            <a:pathLst>
              <a:path w="492125" h="447675">
                <a:moveTo>
                  <a:pt x="244666" y="0"/>
                </a:moveTo>
                <a:lnTo>
                  <a:pt x="305027" y="4660"/>
                </a:lnTo>
                <a:lnTo>
                  <a:pt x="357528" y="18642"/>
                </a:lnTo>
                <a:lnTo>
                  <a:pt x="402169" y="41945"/>
                </a:lnTo>
                <a:lnTo>
                  <a:pt x="438949" y="74569"/>
                </a:lnTo>
                <a:lnTo>
                  <a:pt x="462051" y="106336"/>
                </a:lnTo>
                <a:lnTo>
                  <a:pt x="478552" y="141580"/>
                </a:lnTo>
                <a:lnTo>
                  <a:pt x="488452" y="180301"/>
                </a:lnTo>
                <a:lnTo>
                  <a:pt x="491752" y="222498"/>
                </a:lnTo>
                <a:lnTo>
                  <a:pt x="487659" y="269645"/>
                </a:lnTo>
                <a:lnTo>
                  <a:pt x="475378" y="312333"/>
                </a:lnTo>
                <a:lnTo>
                  <a:pt x="454909" y="350562"/>
                </a:lnTo>
                <a:lnTo>
                  <a:pt x="426252" y="384333"/>
                </a:lnTo>
                <a:lnTo>
                  <a:pt x="390366" y="411931"/>
                </a:lnTo>
                <a:lnTo>
                  <a:pt x="348207" y="431644"/>
                </a:lnTo>
                <a:lnTo>
                  <a:pt x="299774" y="443472"/>
                </a:lnTo>
                <a:lnTo>
                  <a:pt x="245069" y="447414"/>
                </a:lnTo>
                <a:lnTo>
                  <a:pt x="195945" y="444139"/>
                </a:lnTo>
                <a:lnTo>
                  <a:pt x="151758" y="434314"/>
                </a:lnTo>
                <a:lnTo>
                  <a:pt x="112508" y="417939"/>
                </a:lnTo>
                <a:lnTo>
                  <a:pt x="78196" y="395014"/>
                </a:lnTo>
                <a:lnTo>
                  <a:pt x="43985" y="360047"/>
                </a:lnTo>
                <a:lnTo>
                  <a:pt x="19549" y="320042"/>
                </a:lnTo>
                <a:lnTo>
                  <a:pt x="4887" y="274998"/>
                </a:lnTo>
                <a:lnTo>
                  <a:pt x="0" y="224916"/>
                </a:lnTo>
                <a:lnTo>
                  <a:pt x="4131" y="178096"/>
                </a:lnTo>
                <a:lnTo>
                  <a:pt x="16526" y="135584"/>
                </a:lnTo>
                <a:lnTo>
                  <a:pt x="37183" y="97380"/>
                </a:lnTo>
                <a:lnTo>
                  <a:pt x="66104" y="63484"/>
                </a:lnTo>
                <a:lnTo>
                  <a:pt x="102053" y="35710"/>
                </a:lnTo>
                <a:lnTo>
                  <a:pt x="143797" y="15871"/>
                </a:lnTo>
                <a:lnTo>
                  <a:pt x="191334" y="3967"/>
                </a:lnTo>
                <a:lnTo>
                  <a:pt x="244666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49680" y="3473843"/>
            <a:ext cx="164465" cy="591185"/>
          </a:xfrm>
          <a:custGeom>
            <a:avLst/>
            <a:gdLst/>
            <a:ahLst/>
            <a:cxnLst/>
            <a:rect l="l" t="t" r="r" b="b"/>
            <a:pathLst>
              <a:path w="164465" h="591185">
                <a:moveTo>
                  <a:pt x="0" y="0"/>
                </a:moveTo>
                <a:lnTo>
                  <a:pt x="164456" y="0"/>
                </a:lnTo>
                <a:lnTo>
                  <a:pt x="164456" y="590909"/>
                </a:lnTo>
                <a:lnTo>
                  <a:pt x="0" y="59090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42312" y="3473843"/>
            <a:ext cx="452755" cy="591185"/>
          </a:xfrm>
          <a:custGeom>
            <a:avLst/>
            <a:gdLst/>
            <a:ahLst/>
            <a:cxnLst/>
            <a:rect l="l" t="t" r="r" b="b"/>
            <a:pathLst>
              <a:path w="452754" h="591185">
                <a:moveTo>
                  <a:pt x="0" y="0"/>
                </a:moveTo>
                <a:lnTo>
                  <a:pt x="164052" y="0"/>
                </a:lnTo>
                <a:lnTo>
                  <a:pt x="164052" y="217661"/>
                </a:lnTo>
                <a:lnTo>
                  <a:pt x="180754" y="201563"/>
                </a:lnTo>
                <a:lnTo>
                  <a:pt x="214008" y="176774"/>
                </a:lnTo>
                <a:lnTo>
                  <a:pt x="266634" y="156897"/>
                </a:lnTo>
                <a:lnTo>
                  <a:pt x="308757" y="153168"/>
                </a:lnTo>
                <a:lnTo>
                  <a:pt x="340435" y="155713"/>
                </a:lnTo>
                <a:lnTo>
                  <a:pt x="393137" y="176068"/>
                </a:lnTo>
                <a:lnTo>
                  <a:pt x="431002" y="216955"/>
                </a:lnTo>
                <a:lnTo>
                  <a:pt x="450248" y="279432"/>
                </a:lnTo>
                <a:lnTo>
                  <a:pt x="452654" y="318833"/>
                </a:lnTo>
                <a:lnTo>
                  <a:pt x="452654" y="590909"/>
                </a:lnTo>
                <a:lnTo>
                  <a:pt x="287796" y="590909"/>
                </a:lnTo>
                <a:lnTo>
                  <a:pt x="287796" y="355513"/>
                </a:lnTo>
                <a:lnTo>
                  <a:pt x="286863" y="336833"/>
                </a:lnTo>
                <a:lnTo>
                  <a:pt x="272882" y="298477"/>
                </a:lnTo>
                <a:lnTo>
                  <a:pt x="230963" y="281750"/>
                </a:lnTo>
                <a:lnTo>
                  <a:pt x="216754" y="283161"/>
                </a:lnTo>
                <a:lnTo>
                  <a:pt x="182593" y="304322"/>
                </a:lnTo>
                <a:lnTo>
                  <a:pt x="165210" y="358359"/>
                </a:lnTo>
                <a:lnTo>
                  <a:pt x="164052" y="385340"/>
                </a:lnTo>
                <a:lnTo>
                  <a:pt x="164052" y="590909"/>
                </a:lnTo>
                <a:lnTo>
                  <a:pt x="0" y="59090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73958" y="3473843"/>
            <a:ext cx="321310" cy="600710"/>
          </a:xfrm>
          <a:custGeom>
            <a:avLst/>
            <a:gdLst/>
            <a:ahLst/>
            <a:cxnLst/>
            <a:rect l="l" t="t" r="r" b="b"/>
            <a:pathLst>
              <a:path w="321310" h="600710">
                <a:moveTo>
                  <a:pt x="224916" y="0"/>
                </a:moveTo>
                <a:lnTo>
                  <a:pt x="224916" y="162842"/>
                </a:lnTo>
                <a:lnTo>
                  <a:pt x="315205" y="162842"/>
                </a:lnTo>
                <a:lnTo>
                  <a:pt x="315205" y="282556"/>
                </a:lnTo>
                <a:lnTo>
                  <a:pt x="224916" y="282556"/>
                </a:lnTo>
                <a:lnTo>
                  <a:pt x="224916" y="434516"/>
                </a:lnTo>
                <a:lnTo>
                  <a:pt x="234942" y="476788"/>
                </a:lnTo>
                <a:lnTo>
                  <a:pt x="258371" y="484497"/>
                </a:lnTo>
                <a:lnTo>
                  <a:pt x="268347" y="483842"/>
                </a:lnTo>
                <a:lnTo>
                  <a:pt x="280137" y="481877"/>
                </a:lnTo>
                <a:lnTo>
                  <a:pt x="293740" y="478602"/>
                </a:lnTo>
                <a:lnTo>
                  <a:pt x="309158" y="474017"/>
                </a:lnTo>
                <a:lnTo>
                  <a:pt x="321251" y="587282"/>
                </a:lnTo>
                <a:lnTo>
                  <a:pt x="291322" y="593101"/>
                </a:lnTo>
                <a:lnTo>
                  <a:pt x="262401" y="597258"/>
                </a:lnTo>
                <a:lnTo>
                  <a:pt x="234488" y="599752"/>
                </a:lnTo>
                <a:lnTo>
                  <a:pt x="207584" y="600583"/>
                </a:lnTo>
                <a:lnTo>
                  <a:pt x="178965" y="599601"/>
                </a:lnTo>
                <a:lnTo>
                  <a:pt x="133820" y="591741"/>
                </a:lnTo>
                <a:lnTo>
                  <a:pt x="92052" y="565062"/>
                </a:lnTo>
                <a:lnTo>
                  <a:pt x="68282" y="518595"/>
                </a:lnTo>
                <a:lnTo>
                  <a:pt x="61329" y="466699"/>
                </a:lnTo>
                <a:lnTo>
                  <a:pt x="60460" y="433306"/>
                </a:lnTo>
                <a:lnTo>
                  <a:pt x="60460" y="282556"/>
                </a:lnTo>
                <a:lnTo>
                  <a:pt x="0" y="282556"/>
                </a:lnTo>
                <a:lnTo>
                  <a:pt x="0" y="162842"/>
                </a:lnTo>
                <a:lnTo>
                  <a:pt x="60460" y="162842"/>
                </a:lnTo>
                <a:lnTo>
                  <a:pt x="60460" y="84242"/>
                </a:lnTo>
                <a:lnTo>
                  <a:pt x="224916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55606" y="3473843"/>
            <a:ext cx="164465" cy="591185"/>
          </a:xfrm>
          <a:custGeom>
            <a:avLst/>
            <a:gdLst/>
            <a:ahLst/>
            <a:cxnLst/>
            <a:rect l="l" t="t" r="r" b="b"/>
            <a:pathLst>
              <a:path w="164464" h="591185">
                <a:moveTo>
                  <a:pt x="0" y="0"/>
                </a:moveTo>
                <a:lnTo>
                  <a:pt x="164456" y="0"/>
                </a:lnTo>
                <a:lnTo>
                  <a:pt x="164456" y="590909"/>
                </a:lnTo>
                <a:lnTo>
                  <a:pt x="0" y="59090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0968" y="3473843"/>
            <a:ext cx="164465" cy="591185"/>
          </a:xfrm>
          <a:custGeom>
            <a:avLst/>
            <a:gdLst/>
            <a:ahLst/>
            <a:cxnLst/>
            <a:rect l="l" t="t" r="r" b="b"/>
            <a:pathLst>
              <a:path w="164464" h="591185">
                <a:moveTo>
                  <a:pt x="0" y="0"/>
                </a:moveTo>
                <a:lnTo>
                  <a:pt x="164455" y="0"/>
                </a:lnTo>
                <a:lnTo>
                  <a:pt x="164455" y="590909"/>
                </a:lnTo>
                <a:lnTo>
                  <a:pt x="0" y="59090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06734" y="3473843"/>
            <a:ext cx="164465" cy="111760"/>
          </a:xfrm>
          <a:custGeom>
            <a:avLst/>
            <a:gdLst/>
            <a:ahLst/>
            <a:cxnLst/>
            <a:rect l="l" t="t" r="r" b="b"/>
            <a:pathLst>
              <a:path w="164464" h="111760">
                <a:moveTo>
                  <a:pt x="0" y="0"/>
                </a:moveTo>
                <a:lnTo>
                  <a:pt x="164052" y="0"/>
                </a:lnTo>
                <a:lnTo>
                  <a:pt x="164052" y="111652"/>
                </a:lnTo>
                <a:lnTo>
                  <a:pt x="0" y="11165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4844" y="3473843"/>
            <a:ext cx="643255" cy="591185"/>
          </a:xfrm>
          <a:custGeom>
            <a:avLst/>
            <a:gdLst/>
            <a:ahLst/>
            <a:cxnLst/>
            <a:rect l="l" t="t" r="r" b="b"/>
            <a:pathLst>
              <a:path w="643255" h="591185">
                <a:moveTo>
                  <a:pt x="0" y="0"/>
                </a:moveTo>
                <a:lnTo>
                  <a:pt x="202747" y="0"/>
                </a:lnTo>
                <a:lnTo>
                  <a:pt x="322057" y="199522"/>
                </a:lnTo>
                <a:lnTo>
                  <a:pt x="441368" y="0"/>
                </a:lnTo>
                <a:lnTo>
                  <a:pt x="642906" y="0"/>
                </a:lnTo>
                <a:lnTo>
                  <a:pt x="413153" y="343420"/>
                </a:lnTo>
                <a:lnTo>
                  <a:pt x="413153" y="590909"/>
                </a:lnTo>
                <a:lnTo>
                  <a:pt x="230156" y="590909"/>
                </a:lnTo>
                <a:lnTo>
                  <a:pt x="230156" y="34342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2B2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328" y="1124203"/>
            <a:ext cx="6478270" cy="2771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99"/>
              </a:lnSpc>
              <a:spcBef>
                <a:spcPts val="95"/>
              </a:spcBef>
            </a:pPr>
            <a:r>
              <a:rPr sz="3600" spc="-5" dirty="0">
                <a:solidFill>
                  <a:srgbClr val="242852"/>
                </a:solidFill>
              </a:rPr>
              <a:t>An administrator may choose to  complete </a:t>
            </a:r>
            <a:r>
              <a:rPr sz="3600" dirty="0">
                <a:solidFill>
                  <a:srgbClr val="242852"/>
                </a:solidFill>
              </a:rPr>
              <a:t>a </a:t>
            </a:r>
            <a:r>
              <a:rPr sz="3600" spc="-5" dirty="0">
                <a:solidFill>
                  <a:srgbClr val="242852"/>
                </a:solidFill>
              </a:rPr>
              <a:t>full evaluation for</a:t>
            </a:r>
            <a:r>
              <a:rPr sz="3600" spc="-40" dirty="0">
                <a:solidFill>
                  <a:srgbClr val="242852"/>
                </a:solidFill>
              </a:rPr>
              <a:t> </a:t>
            </a:r>
            <a:r>
              <a:rPr sz="3600" spc="-5" dirty="0">
                <a:solidFill>
                  <a:srgbClr val="242852"/>
                </a:solidFill>
              </a:rPr>
              <a:t>an  educator at any time. This </a:t>
            </a:r>
            <a:r>
              <a:rPr sz="3600" dirty="0">
                <a:solidFill>
                  <a:srgbClr val="242852"/>
                </a:solidFill>
              </a:rPr>
              <a:t>will  </a:t>
            </a:r>
            <a:r>
              <a:rPr sz="3600" spc="-5" dirty="0">
                <a:solidFill>
                  <a:srgbClr val="242852"/>
                </a:solidFill>
              </a:rPr>
              <a:t>change the evaluation </a:t>
            </a:r>
            <a:r>
              <a:rPr sz="3600" dirty="0">
                <a:solidFill>
                  <a:srgbClr val="242852"/>
                </a:solidFill>
              </a:rPr>
              <a:t>cycle </a:t>
            </a:r>
            <a:r>
              <a:rPr sz="3600" spc="-5" dirty="0">
                <a:solidFill>
                  <a:srgbClr val="242852"/>
                </a:solidFill>
              </a:rPr>
              <a:t>for  this</a:t>
            </a:r>
            <a:r>
              <a:rPr sz="3600" spc="-10" dirty="0">
                <a:solidFill>
                  <a:srgbClr val="242852"/>
                </a:solidFill>
              </a:rPr>
              <a:t> </a:t>
            </a:r>
            <a:r>
              <a:rPr sz="3600" spc="-30" dirty="0">
                <a:solidFill>
                  <a:srgbClr val="242852"/>
                </a:solidFill>
              </a:rPr>
              <a:t>educator.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62" y="372861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1620" rIns="0" bIns="0" rtlCol="0">
            <a:spAutoFit/>
          </a:bodyPr>
          <a:lstStyle/>
          <a:p>
            <a:pPr marL="1470660">
              <a:lnSpc>
                <a:spcPct val="100000"/>
              </a:lnSpc>
              <a:spcBef>
                <a:spcPts val="2060"/>
              </a:spcBef>
            </a:pPr>
            <a:r>
              <a:rPr spc="-70" dirty="0"/>
              <a:t>EVALUATOR</a:t>
            </a:r>
            <a:r>
              <a:rPr spc="-200" dirty="0"/>
              <a:t> </a:t>
            </a:r>
            <a:r>
              <a:rPr spc="-430" dirty="0"/>
              <a:t>CERTIFICATION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867" y="2042160"/>
            <a:ext cx="8321040" cy="36144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69900" marR="466725" indent="-457200">
              <a:lnSpc>
                <a:spcPct val="100699"/>
              </a:lnSpc>
              <a:spcBef>
                <a:spcPts val="75"/>
              </a:spcBef>
              <a:buChar char="•"/>
              <a:tabLst>
                <a:tab pos="469265" algn="l"/>
                <a:tab pos="469900" algn="l"/>
              </a:tabLst>
            </a:pPr>
            <a:r>
              <a:rPr sz="2900" spc="-85" dirty="0">
                <a:latin typeface="Arial"/>
                <a:cs typeface="Arial"/>
              </a:rPr>
              <a:t>Prior </a:t>
            </a:r>
            <a:r>
              <a:rPr sz="2900" spc="25" dirty="0">
                <a:latin typeface="Arial"/>
                <a:cs typeface="Arial"/>
              </a:rPr>
              <a:t>to </a:t>
            </a:r>
            <a:r>
              <a:rPr sz="2900" spc="-90" dirty="0">
                <a:latin typeface="Arial"/>
                <a:cs typeface="Arial"/>
              </a:rPr>
              <a:t>completing </a:t>
            </a:r>
            <a:r>
              <a:rPr sz="2900" spc="-225" dirty="0">
                <a:latin typeface="Arial"/>
                <a:cs typeface="Arial"/>
              </a:rPr>
              <a:t>a </a:t>
            </a:r>
            <a:r>
              <a:rPr sz="2900" spc="-275" dirty="0">
                <a:latin typeface="Arial"/>
                <a:cs typeface="Arial"/>
              </a:rPr>
              <a:t>UETS-based </a:t>
            </a:r>
            <a:r>
              <a:rPr sz="2900" spc="-509" dirty="0">
                <a:latin typeface="Arial"/>
                <a:cs typeface="Arial"/>
              </a:rPr>
              <a:t>JPAS</a:t>
            </a:r>
            <a:r>
              <a:rPr lang="en-US" sz="2900" spc="-509" dirty="0">
                <a:latin typeface="Arial"/>
                <a:cs typeface="Arial"/>
              </a:rPr>
              <a:t>  </a:t>
            </a:r>
            <a:r>
              <a:rPr sz="2900" spc="-509" dirty="0">
                <a:latin typeface="Arial"/>
                <a:cs typeface="Arial"/>
              </a:rPr>
              <a:t> </a:t>
            </a:r>
            <a:r>
              <a:rPr sz="2900" spc="-95" dirty="0">
                <a:latin typeface="Arial"/>
                <a:cs typeface="Arial"/>
              </a:rPr>
              <a:t>evaluation  </a:t>
            </a:r>
            <a:r>
              <a:rPr sz="2900" spc="-90" dirty="0">
                <a:latin typeface="Arial"/>
                <a:cs typeface="Arial"/>
              </a:rPr>
              <a:t>administrators </a:t>
            </a:r>
            <a:r>
              <a:rPr sz="2900" spc="-95" dirty="0">
                <a:latin typeface="Arial"/>
                <a:cs typeface="Arial"/>
              </a:rPr>
              <a:t>must </a:t>
            </a:r>
            <a:r>
              <a:rPr sz="2900" spc="-240" dirty="0">
                <a:latin typeface="Arial"/>
                <a:cs typeface="Arial"/>
              </a:rPr>
              <a:t>pass </a:t>
            </a:r>
            <a:r>
              <a:rPr sz="2900" spc="-225" dirty="0">
                <a:latin typeface="Arial"/>
                <a:cs typeface="Arial"/>
              </a:rPr>
              <a:t>a </a:t>
            </a:r>
            <a:r>
              <a:rPr sz="2900" spc="-50" dirty="0">
                <a:latin typeface="Arial"/>
                <a:cs typeface="Arial"/>
              </a:rPr>
              <a:t>certification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spc="-145" dirty="0">
                <a:latin typeface="Arial"/>
                <a:cs typeface="Arial"/>
              </a:rPr>
              <a:t>course.</a:t>
            </a:r>
            <a:endParaRPr sz="2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har char="•"/>
            </a:pPr>
            <a:endParaRPr sz="3900" dirty="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buChar char="•"/>
              <a:tabLst>
                <a:tab pos="469265" algn="l"/>
                <a:tab pos="469900" algn="l"/>
              </a:tabLst>
            </a:pPr>
            <a:r>
              <a:rPr sz="3000" spc="-95" dirty="0">
                <a:latin typeface="Arial"/>
                <a:cs typeface="Arial"/>
              </a:rPr>
              <a:t>Administrators </a:t>
            </a:r>
            <a:r>
              <a:rPr sz="3000" spc="-100" dirty="0">
                <a:latin typeface="Arial"/>
                <a:cs typeface="Arial"/>
              </a:rPr>
              <a:t>must </a:t>
            </a:r>
            <a:r>
              <a:rPr sz="3000" spc="-50" dirty="0">
                <a:latin typeface="Arial"/>
                <a:cs typeface="Arial"/>
              </a:rPr>
              <a:t>recertify </a:t>
            </a:r>
            <a:r>
              <a:rPr sz="3000" spc="-40" dirty="0">
                <a:latin typeface="Arial"/>
                <a:cs typeface="Arial"/>
              </a:rPr>
              <a:t>in the </a:t>
            </a:r>
            <a:r>
              <a:rPr sz="3000" spc="-200" dirty="0">
                <a:latin typeface="Arial"/>
                <a:cs typeface="Arial"/>
              </a:rPr>
              <a:t>use </a:t>
            </a:r>
            <a:r>
              <a:rPr sz="3000" dirty="0">
                <a:latin typeface="Arial"/>
                <a:cs typeface="Arial"/>
              </a:rPr>
              <a:t>of </a:t>
            </a:r>
            <a:r>
              <a:rPr sz="3000" spc="-40" dirty="0">
                <a:latin typeface="Arial"/>
                <a:cs typeface="Arial"/>
              </a:rPr>
              <a:t>the  </a:t>
            </a:r>
            <a:r>
              <a:rPr sz="3000" spc="-285" dirty="0">
                <a:latin typeface="Arial"/>
                <a:cs typeface="Arial"/>
              </a:rPr>
              <a:t>UETS-based </a:t>
            </a:r>
            <a:r>
              <a:rPr sz="3000" spc="-530" dirty="0">
                <a:latin typeface="Arial"/>
                <a:cs typeface="Arial"/>
              </a:rPr>
              <a:t>JPAS </a:t>
            </a:r>
            <a:r>
              <a:rPr lang="en-US" sz="3000" spc="-530" dirty="0">
                <a:latin typeface="Arial"/>
                <a:cs typeface="Arial"/>
              </a:rPr>
              <a:t>  </a:t>
            </a:r>
            <a:r>
              <a:rPr sz="3000" spc="-150" dirty="0">
                <a:latin typeface="Arial"/>
                <a:cs typeface="Arial"/>
              </a:rPr>
              <a:t>once </a:t>
            </a:r>
            <a:r>
              <a:rPr sz="3000" spc="-130" dirty="0">
                <a:latin typeface="Arial"/>
                <a:cs typeface="Arial"/>
              </a:rPr>
              <a:t>every </a:t>
            </a:r>
            <a:r>
              <a:rPr sz="3000" spc="-60" dirty="0">
                <a:latin typeface="Arial"/>
                <a:cs typeface="Arial"/>
              </a:rPr>
              <a:t>three </a:t>
            </a:r>
            <a:r>
              <a:rPr sz="3000" spc="-185" dirty="0">
                <a:latin typeface="Arial"/>
                <a:cs typeface="Arial"/>
              </a:rPr>
              <a:t>years </a:t>
            </a:r>
            <a:r>
              <a:rPr sz="3000" spc="-40" dirty="0">
                <a:latin typeface="Arial"/>
                <a:cs typeface="Arial"/>
              </a:rPr>
              <a:t>after </a:t>
            </a:r>
            <a:r>
              <a:rPr sz="3000" spc="-15" dirty="0">
                <a:latin typeface="Arial"/>
                <a:cs typeface="Arial"/>
              </a:rPr>
              <a:t>their  initial</a:t>
            </a:r>
            <a:r>
              <a:rPr sz="3000" spc="-165" dirty="0">
                <a:latin typeface="Arial"/>
                <a:cs typeface="Arial"/>
              </a:rPr>
              <a:t> </a:t>
            </a:r>
            <a:r>
              <a:rPr sz="3000" spc="-55" dirty="0">
                <a:latin typeface="Arial"/>
                <a:cs typeface="Arial"/>
              </a:rPr>
              <a:t>certification.</a:t>
            </a:r>
            <a:endParaRPr sz="3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039"/>
              </a:spcBef>
              <a:buChar char="•"/>
              <a:tabLst>
                <a:tab pos="469265" algn="l"/>
                <a:tab pos="469900" algn="l"/>
              </a:tabLst>
            </a:pPr>
            <a:r>
              <a:rPr sz="3000" spc="-215" dirty="0">
                <a:latin typeface="Arial"/>
                <a:cs typeface="Arial"/>
              </a:rPr>
              <a:t>The </a:t>
            </a:r>
            <a:r>
              <a:rPr sz="3000" spc="-285" dirty="0">
                <a:latin typeface="Arial"/>
                <a:cs typeface="Arial"/>
              </a:rPr>
              <a:t>UETS-based </a:t>
            </a:r>
            <a:r>
              <a:rPr sz="3000" spc="-530" dirty="0">
                <a:latin typeface="Arial"/>
                <a:cs typeface="Arial"/>
              </a:rPr>
              <a:t>JPAS </a:t>
            </a:r>
            <a:r>
              <a:rPr lang="en-US" sz="3000" spc="-530" dirty="0">
                <a:latin typeface="Arial"/>
                <a:cs typeface="Arial"/>
              </a:rPr>
              <a:t>  </a:t>
            </a:r>
            <a:r>
              <a:rPr sz="3000" spc="-155" dirty="0">
                <a:latin typeface="Arial"/>
                <a:cs typeface="Arial"/>
              </a:rPr>
              <a:t>is </a:t>
            </a:r>
            <a:r>
              <a:rPr sz="3000" spc="-55" dirty="0">
                <a:latin typeface="Arial"/>
                <a:cs typeface="Arial"/>
              </a:rPr>
              <a:t>monitored</a:t>
            </a:r>
            <a:r>
              <a:rPr sz="3000" spc="50" dirty="0">
                <a:latin typeface="Arial"/>
                <a:cs typeface="Arial"/>
              </a:rPr>
              <a:t> </a:t>
            </a:r>
            <a:r>
              <a:rPr sz="3000" spc="-130" dirty="0">
                <a:latin typeface="Arial"/>
                <a:cs typeface="Arial"/>
              </a:rPr>
              <a:t>annually.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62" y="372861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3465195" marR="341630" indent="-3098165" algn="l">
              <a:lnSpc>
                <a:spcPts val="4300"/>
              </a:lnSpc>
              <a:spcBef>
                <a:spcPts val="200"/>
              </a:spcBef>
            </a:pPr>
            <a:r>
              <a:rPr spc="-415" dirty="0"/>
              <a:t>UTAH </a:t>
            </a:r>
            <a:r>
              <a:rPr lang="en-US" spc="-415" dirty="0"/>
              <a:t> </a:t>
            </a:r>
            <a:r>
              <a:rPr spc="-420" dirty="0"/>
              <a:t>EDUCATION </a:t>
            </a:r>
            <a:r>
              <a:rPr lang="en-US" spc="-420" dirty="0"/>
              <a:t> </a:t>
            </a:r>
            <a:r>
              <a:rPr spc="-415" dirty="0"/>
              <a:t>EVALUATION </a:t>
            </a:r>
            <a:r>
              <a:rPr lang="en-US" spc="-415" dirty="0"/>
              <a:t> </a:t>
            </a:r>
            <a:r>
              <a:rPr spc="-375" dirty="0"/>
              <a:t>LAW</a:t>
            </a:r>
            <a:br>
              <a:rPr lang="en-US" spc="-375" dirty="0"/>
            </a:br>
            <a:r>
              <a:rPr lang="en-US" sz="3600" spc="-185" dirty="0"/>
              <a:t>(53A-  8A-301)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265078" y="1951227"/>
            <a:ext cx="6647180" cy="34366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911985" marR="589915" indent="-1286510">
              <a:lnSpc>
                <a:spcPct val="101400"/>
              </a:lnSpc>
              <a:spcBef>
                <a:spcPts val="50"/>
              </a:spcBef>
            </a:pPr>
            <a:r>
              <a:rPr sz="2800" spc="-204" dirty="0">
                <a:latin typeface="Arial"/>
                <a:cs typeface="Arial"/>
              </a:rPr>
              <a:t>The </a:t>
            </a:r>
            <a:r>
              <a:rPr sz="2800" spc="-85" dirty="0">
                <a:latin typeface="Arial"/>
                <a:cs typeface="Arial"/>
              </a:rPr>
              <a:t>law </a:t>
            </a:r>
            <a:r>
              <a:rPr sz="2800" spc="-105" dirty="0">
                <a:latin typeface="Arial"/>
                <a:cs typeface="Arial"/>
              </a:rPr>
              <a:t>requires </a:t>
            </a:r>
            <a:r>
              <a:rPr sz="2800" spc="-5" dirty="0">
                <a:latin typeface="Arial"/>
                <a:cs typeface="Arial"/>
              </a:rPr>
              <a:t>that </a:t>
            </a:r>
            <a:r>
              <a:rPr sz="2800" spc="-65" dirty="0">
                <a:latin typeface="Arial"/>
                <a:cs typeface="Arial"/>
              </a:rPr>
              <a:t>all </a:t>
            </a:r>
            <a:r>
              <a:rPr sz="2800" spc="-125" dirty="0">
                <a:latin typeface="Arial"/>
                <a:cs typeface="Arial"/>
              </a:rPr>
              <a:t>educators</a:t>
            </a:r>
            <a:r>
              <a:rPr sz="2800" spc="-420" dirty="0">
                <a:latin typeface="Arial"/>
                <a:cs typeface="Arial"/>
              </a:rPr>
              <a:t> </a:t>
            </a:r>
            <a:r>
              <a:rPr sz="2800" spc="-130" dirty="0">
                <a:latin typeface="Arial"/>
                <a:cs typeface="Arial"/>
              </a:rPr>
              <a:t>be  </a:t>
            </a:r>
            <a:r>
              <a:rPr sz="2800" spc="-120" dirty="0">
                <a:latin typeface="Arial"/>
                <a:cs typeface="Arial"/>
              </a:rPr>
              <a:t>evaluated</a:t>
            </a:r>
            <a:r>
              <a:rPr sz="2800" spc="-145" dirty="0">
                <a:latin typeface="Arial"/>
                <a:cs typeface="Arial"/>
              </a:rPr>
              <a:t> </a:t>
            </a:r>
            <a:r>
              <a:rPr sz="2800" b="1" spc="-165" dirty="0">
                <a:latin typeface="Arial"/>
                <a:cs typeface="Arial"/>
              </a:rPr>
              <a:t>annually</a:t>
            </a:r>
            <a:r>
              <a:rPr sz="2800" spc="-165" dirty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  <a:p>
            <a:pPr marL="12700" marR="438784">
              <a:lnSpc>
                <a:spcPct val="101400"/>
              </a:lnSpc>
              <a:spcBef>
                <a:spcPts val="1585"/>
              </a:spcBef>
            </a:pPr>
            <a:r>
              <a:rPr sz="2800" b="1" spc="-160" dirty="0">
                <a:latin typeface="Arial"/>
                <a:cs typeface="Arial"/>
              </a:rPr>
              <a:t>Provisional/Probationary</a:t>
            </a:r>
            <a:r>
              <a:rPr sz="2800" spc="-160" dirty="0">
                <a:latin typeface="Arial"/>
                <a:cs typeface="Arial"/>
              </a:rPr>
              <a:t>: </a:t>
            </a:r>
            <a:r>
              <a:rPr sz="2800" spc="-120" dirty="0">
                <a:latin typeface="Arial"/>
                <a:cs typeface="Arial"/>
              </a:rPr>
              <a:t>Full </a:t>
            </a:r>
            <a:r>
              <a:rPr sz="2800" spc="-265" dirty="0">
                <a:latin typeface="Arial"/>
                <a:cs typeface="Arial"/>
              </a:rPr>
              <a:t>UETS-based  </a:t>
            </a:r>
            <a:r>
              <a:rPr sz="2800" spc="-495" dirty="0">
                <a:latin typeface="Arial"/>
                <a:cs typeface="Arial"/>
              </a:rPr>
              <a:t>JPAS</a:t>
            </a:r>
            <a:r>
              <a:rPr sz="2800" spc="-425" dirty="0">
                <a:latin typeface="Arial"/>
                <a:cs typeface="Arial"/>
              </a:rPr>
              <a:t> </a:t>
            </a:r>
            <a:r>
              <a:rPr lang="en-US" sz="2800" spc="-425" dirty="0">
                <a:latin typeface="Arial"/>
                <a:cs typeface="Arial"/>
              </a:rPr>
              <a:t> </a:t>
            </a:r>
            <a:r>
              <a:rPr sz="2800" spc="-105" dirty="0">
                <a:latin typeface="Arial"/>
                <a:cs typeface="Arial"/>
              </a:rPr>
              <a:t>annually</a:t>
            </a:r>
            <a:endParaRPr sz="2800" dirty="0">
              <a:latin typeface="Arial"/>
              <a:cs typeface="Arial"/>
            </a:endParaRPr>
          </a:p>
          <a:p>
            <a:pPr marL="12700" marR="5080" algn="just">
              <a:lnSpc>
                <a:spcPct val="99600"/>
              </a:lnSpc>
              <a:spcBef>
                <a:spcPts val="1645"/>
              </a:spcBef>
            </a:pPr>
            <a:r>
              <a:rPr sz="2800" b="1" spc="-180" dirty="0">
                <a:latin typeface="Arial"/>
                <a:cs typeface="Arial"/>
              </a:rPr>
              <a:t>Career</a:t>
            </a:r>
            <a:r>
              <a:rPr sz="2800" spc="-180" dirty="0">
                <a:latin typeface="Arial"/>
                <a:cs typeface="Arial"/>
              </a:rPr>
              <a:t>: </a:t>
            </a:r>
            <a:r>
              <a:rPr sz="2800" spc="-120" dirty="0">
                <a:latin typeface="Arial"/>
                <a:cs typeface="Arial"/>
              </a:rPr>
              <a:t>Full </a:t>
            </a:r>
            <a:r>
              <a:rPr sz="2800" spc="-265" dirty="0">
                <a:latin typeface="Arial"/>
                <a:cs typeface="Arial"/>
              </a:rPr>
              <a:t>UETS-based </a:t>
            </a:r>
            <a:r>
              <a:rPr sz="2800" spc="-495" dirty="0">
                <a:latin typeface="Arial"/>
                <a:cs typeface="Arial"/>
              </a:rPr>
              <a:t>JPAS </a:t>
            </a:r>
            <a:r>
              <a:rPr sz="2800" spc="-125" dirty="0">
                <a:latin typeface="Arial"/>
                <a:cs typeface="Arial"/>
              </a:rPr>
              <a:t>every </a:t>
            </a:r>
            <a:r>
              <a:rPr sz="2800" dirty="0">
                <a:latin typeface="Arial"/>
                <a:cs typeface="Arial"/>
              </a:rPr>
              <a:t>third </a:t>
            </a:r>
            <a:r>
              <a:rPr sz="2800" spc="-114" dirty="0">
                <a:latin typeface="Arial"/>
                <a:cs typeface="Arial"/>
              </a:rPr>
              <a:t>year;  </a:t>
            </a:r>
            <a:r>
              <a:rPr sz="2800" spc="-155" dirty="0">
                <a:latin typeface="Arial"/>
                <a:cs typeface="Arial"/>
              </a:rPr>
              <a:t>an </a:t>
            </a:r>
            <a:r>
              <a:rPr sz="2800" spc="-30" dirty="0">
                <a:latin typeface="Arial"/>
                <a:cs typeface="Arial"/>
              </a:rPr>
              <a:t>interim </a:t>
            </a:r>
            <a:r>
              <a:rPr sz="2800" spc="-95" dirty="0">
                <a:latin typeface="Arial"/>
                <a:cs typeface="Arial"/>
              </a:rPr>
              <a:t>evaluation </a:t>
            </a:r>
            <a:r>
              <a:rPr sz="2800" dirty="0">
                <a:latin typeface="Arial"/>
                <a:cs typeface="Arial"/>
              </a:rPr>
              <a:t>will </a:t>
            </a:r>
            <a:r>
              <a:rPr sz="2800" spc="-130" dirty="0">
                <a:latin typeface="Arial"/>
                <a:cs typeface="Arial"/>
              </a:rPr>
              <a:t>be </a:t>
            </a:r>
            <a:r>
              <a:rPr sz="2800" spc="-95" dirty="0">
                <a:latin typeface="Arial"/>
                <a:cs typeface="Arial"/>
              </a:rPr>
              <a:t>completed</a:t>
            </a:r>
            <a:r>
              <a:rPr sz="2800" spc="-409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when  </a:t>
            </a:r>
            <a:r>
              <a:rPr sz="2800" spc="-5" dirty="0">
                <a:latin typeface="Arial"/>
                <a:cs typeface="Arial"/>
              </a:rPr>
              <a:t>not </a:t>
            </a:r>
            <a:r>
              <a:rPr sz="2800" spc="-90" dirty="0">
                <a:latin typeface="Arial"/>
                <a:cs typeface="Arial"/>
              </a:rPr>
              <a:t>on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5" dirty="0">
                <a:latin typeface="Arial"/>
                <a:cs typeface="Arial"/>
              </a:rPr>
              <a:t>full</a:t>
            </a:r>
            <a:r>
              <a:rPr sz="2800" spc="-265" dirty="0">
                <a:latin typeface="Arial"/>
                <a:cs typeface="Arial"/>
              </a:rPr>
              <a:t> </a:t>
            </a:r>
            <a:r>
              <a:rPr sz="2800" spc="-95" dirty="0">
                <a:latin typeface="Arial"/>
                <a:cs typeface="Arial"/>
              </a:rPr>
              <a:t>evaluation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62" y="372861"/>
            <a:ext cx="8380730" cy="11188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1620" rIns="0" bIns="0" rtlCol="0">
            <a:spAutoFit/>
          </a:bodyPr>
          <a:lstStyle/>
          <a:p>
            <a:pPr marR="6350" algn="ctr">
              <a:lnSpc>
                <a:spcPct val="100000"/>
              </a:lnSpc>
              <a:spcBef>
                <a:spcPts val="2060"/>
              </a:spcBef>
            </a:pPr>
            <a:r>
              <a:rPr spc="-440" dirty="0"/>
              <a:t>CONCLUSION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240" y="1685035"/>
            <a:ext cx="7930515" cy="330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3205" marR="860425" indent="-618490">
              <a:lnSpc>
                <a:spcPct val="120800"/>
              </a:lnSpc>
              <a:spcBef>
                <a:spcPts val="100"/>
              </a:spcBef>
            </a:pPr>
            <a:r>
              <a:rPr sz="2400" spc="-170" dirty="0">
                <a:solidFill>
                  <a:srgbClr val="242852"/>
                </a:solidFill>
                <a:latin typeface="Arial"/>
                <a:cs typeface="Arial"/>
              </a:rPr>
              <a:t>The </a:t>
            </a:r>
            <a:r>
              <a:rPr sz="2400" spc="-114" dirty="0">
                <a:solidFill>
                  <a:srgbClr val="242852"/>
                </a:solidFill>
                <a:latin typeface="Arial"/>
                <a:cs typeface="Arial"/>
              </a:rPr>
              <a:t>feedback </a:t>
            </a:r>
            <a:r>
              <a:rPr sz="2400" spc="-100" dirty="0">
                <a:solidFill>
                  <a:srgbClr val="242852"/>
                </a:solidFill>
                <a:latin typeface="Arial"/>
                <a:cs typeface="Arial"/>
              </a:rPr>
              <a:t>you </a:t>
            </a:r>
            <a:r>
              <a:rPr sz="2400" spc="-105" dirty="0">
                <a:solidFill>
                  <a:srgbClr val="242852"/>
                </a:solidFill>
                <a:latin typeface="Arial"/>
                <a:cs typeface="Arial"/>
              </a:rPr>
              <a:t>receive </a:t>
            </a:r>
            <a:r>
              <a:rPr sz="2400" spc="-25" dirty="0">
                <a:solidFill>
                  <a:srgbClr val="242852"/>
                </a:solidFill>
                <a:latin typeface="Arial"/>
                <a:cs typeface="Arial"/>
              </a:rPr>
              <a:t>from </a:t>
            </a:r>
            <a:r>
              <a:rPr sz="2400" spc="-190" dirty="0">
                <a:solidFill>
                  <a:srgbClr val="242852"/>
                </a:solidFill>
                <a:latin typeface="Arial"/>
                <a:cs typeface="Arial"/>
              </a:rPr>
              <a:t>a </a:t>
            </a:r>
            <a:r>
              <a:rPr sz="2400" spc="-225" dirty="0">
                <a:solidFill>
                  <a:srgbClr val="242852"/>
                </a:solidFill>
                <a:latin typeface="Arial"/>
                <a:cs typeface="Arial"/>
              </a:rPr>
              <a:t>UETS-based </a:t>
            </a:r>
            <a:r>
              <a:rPr sz="2400" spc="-425" dirty="0">
                <a:solidFill>
                  <a:srgbClr val="242852"/>
                </a:solidFill>
                <a:latin typeface="Arial"/>
                <a:cs typeface="Arial"/>
              </a:rPr>
              <a:t>JPAS  </a:t>
            </a:r>
            <a:r>
              <a:rPr sz="2400" spc="-60" dirty="0">
                <a:solidFill>
                  <a:srgbClr val="242852"/>
                </a:solidFill>
                <a:latin typeface="Arial"/>
                <a:cs typeface="Arial"/>
              </a:rPr>
              <a:t>(observations/interview </a:t>
            </a:r>
            <a:r>
              <a:rPr sz="2400" spc="-20" dirty="0">
                <a:solidFill>
                  <a:srgbClr val="242852"/>
                </a:solidFill>
                <a:latin typeface="Arial"/>
                <a:cs typeface="Arial"/>
              </a:rPr>
              <a:t>or </a:t>
            </a:r>
            <a:r>
              <a:rPr sz="2400" spc="-30" dirty="0">
                <a:solidFill>
                  <a:srgbClr val="242852"/>
                </a:solidFill>
                <a:latin typeface="Arial"/>
                <a:cs typeface="Arial"/>
              </a:rPr>
              <a:t>interim)</a:t>
            </a:r>
            <a:r>
              <a:rPr sz="2400" spc="-31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will: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800" spc="-185" dirty="0">
                <a:solidFill>
                  <a:srgbClr val="242852"/>
                </a:solidFill>
                <a:latin typeface="Arial"/>
                <a:cs typeface="Arial"/>
              </a:rPr>
              <a:t>Give </a:t>
            </a:r>
            <a:r>
              <a:rPr sz="2800" spc="-114" dirty="0">
                <a:solidFill>
                  <a:srgbClr val="242852"/>
                </a:solidFill>
                <a:latin typeface="Arial"/>
                <a:cs typeface="Arial"/>
              </a:rPr>
              <a:t>you </a:t>
            </a:r>
            <a:r>
              <a:rPr sz="2800" spc="-80" dirty="0">
                <a:solidFill>
                  <a:srgbClr val="242852"/>
                </a:solidFill>
                <a:latin typeface="Arial"/>
                <a:cs typeface="Arial"/>
              </a:rPr>
              <a:t>recognition </a:t>
            </a:r>
            <a:r>
              <a:rPr sz="2800" spc="-15" dirty="0">
                <a:solidFill>
                  <a:srgbClr val="242852"/>
                </a:solidFill>
                <a:latin typeface="Arial"/>
                <a:cs typeface="Arial"/>
              </a:rPr>
              <a:t>for </a:t>
            </a:r>
            <a:r>
              <a:rPr sz="2800" spc="-35" dirty="0">
                <a:solidFill>
                  <a:srgbClr val="242852"/>
                </a:solidFill>
                <a:latin typeface="Arial"/>
                <a:cs typeface="Arial"/>
              </a:rPr>
              <a:t>the </a:t>
            </a:r>
            <a:r>
              <a:rPr sz="2800" spc="-80" dirty="0">
                <a:solidFill>
                  <a:srgbClr val="242852"/>
                </a:solidFill>
                <a:latin typeface="Arial"/>
                <a:cs typeface="Arial"/>
              </a:rPr>
              <a:t>effective </a:t>
            </a:r>
            <a:r>
              <a:rPr sz="2800" spc="-120" dirty="0">
                <a:solidFill>
                  <a:srgbClr val="242852"/>
                </a:solidFill>
                <a:latin typeface="Arial"/>
                <a:cs typeface="Arial"/>
              </a:rPr>
              <a:t>skills </a:t>
            </a:r>
            <a:r>
              <a:rPr sz="2800" spc="-114" dirty="0">
                <a:solidFill>
                  <a:srgbClr val="242852"/>
                </a:solidFill>
                <a:latin typeface="Arial"/>
                <a:cs typeface="Arial"/>
              </a:rPr>
              <a:t>you</a:t>
            </a:r>
            <a:r>
              <a:rPr sz="2800" spc="-52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800" spc="-185" dirty="0">
                <a:solidFill>
                  <a:srgbClr val="242852"/>
                </a:solidFill>
                <a:latin typeface="Arial"/>
                <a:cs typeface="Arial"/>
              </a:rPr>
              <a:t>use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800" spc="-130" dirty="0">
                <a:solidFill>
                  <a:srgbClr val="242852"/>
                </a:solidFill>
                <a:latin typeface="Arial"/>
                <a:cs typeface="Arial"/>
              </a:rPr>
              <a:t>Help </a:t>
            </a:r>
            <a:r>
              <a:rPr sz="2800" spc="-114" dirty="0">
                <a:solidFill>
                  <a:srgbClr val="242852"/>
                </a:solidFill>
                <a:latin typeface="Arial"/>
                <a:cs typeface="Arial"/>
              </a:rPr>
              <a:t>you </a:t>
            </a:r>
            <a:r>
              <a:rPr sz="2800" spc="-30" dirty="0">
                <a:solidFill>
                  <a:srgbClr val="242852"/>
                </a:solidFill>
                <a:latin typeface="Arial"/>
                <a:cs typeface="Arial"/>
              </a:rPr>
              <a:t>identify </a:t>
            </a:r>
            <a:r>
              <a:rPr sz="2800" spc="-185" dirty="0">
                <a:solidFill>
                  <a:srgbClr val="242852"/>
                </a:solidFill>
                <a:latin typeface="Arial"/>
                <a:cs typeface="Arial"/>
              </a:rPr>
              <a:t>areas </a:t>
            </a:r>
            <a:r>
              <a:rPr sz="2800" spc="-15" dirty="0">
                <a:solidFill>
                  <a:srgbClr val="242852"/>
                </a:solidFill>
                <a:latin typeface="Arial"/>
                <a:cs typeface="Arial"/>
              </a:rPr>
              <a:t>for </a:t>
            </a:r>
            <a:r>
              <a:rPr sz="2800" b="1" spc="-210" dirty="0">
                <a:solidFill>
                  <a:srgbClr val="242852"/>
                </a:solidFill>
                <a:latin typeface="Arial"/>
                <a:cs typeface="Arial"/>
              </a:rPr>
              <a:t>professional </a:t>
            </a:r>
            <a:r>
              <a:rPr sz="2800" b="1" spc="-165" dirty="0">
                <a:solidFill>
                  <a:srgbClr val="242852"/>
                </a:solidFill>
                <a:latin typeface="Arial"/>
                <a:cs typeface="Arial"/>
              </a:rPr>
              <a:t>growth</a:t>
            </a:r>
            <a:r>
              <a:rPr sz="2800" b="1" spc="-29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800" b="1" spc="-270" dirty="0">
                <a:solidFill>
                  <a:srgbClr val="242852"/>
                </a:solidFill>
                <a:latin typeface="Arial"/>
                <a:cs typeface="Arial"/>
              </a:rPr>
              <a:t>goals</a:t>
            </a:r>
            <a:endParaRPr sz="2800">
              <a:latin typeface="Arial"/>
              <a:cs typeface="Arial"/>
            </a:endParaRPr>
          </a:p>
          <a:p>
            <a:pPr marL="241300" marR="1219200" indent="-228600">
              <a:lnSpc>
                <a:spcPct val="101400"/>
              </a:lnSpc>
              <a:spcBef>
                <a:spcPts val="605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800" spc="-105" dirty="0">
                <a:solidFill>
                  <a:srgbClr val="242852"/>
                </a:solidFill>
                <a:latin typeface="Arial"/>
                <a:cs typeface="Arial"/>
              </a:rPr>
              <a:t>Aid </a:t>
            </a:r>
            <a:r>
              <a:rPr sz="2800" spc="-40" dirty="0">
                <a:solidFill>
                  <a:srgbClr val="242852"/>
                </a:solidFill>
                <a:latin typeface="Arial"/>
                <a:cs typeface="Arial"/>
              </a:rPr>
              <a:t>in </a:t>
            </a:r>
            <a:r>
              <a:rPr sz="2800" spc="-80" dirty="0">
                <a:solidFill>
                  <a:srgbClr val="242852"/>
                </a:solidFill>
                <a:latin typeface="Arial"/>
                <a:cs typeface="Arial"/>
              </a:rPr>
              <a:t>providing </a:t>
            </a:r>
            <a:r>
              <a:rPr sz="2800" spc="-105" dirty="0">
                <a:solidFill>
                  <a:srgbClr val="242852"/>
                </a:solidFill>
                <a:latin typeface="Arial"/>
                <a:cs typeface="Arial"/>
              </a:rPr>
              <a:t>high </a:t>
            </a:r>
            <a:r>
              <a:rPr sz="2800" spc="-55" dirty="0">
                <a:solidFill>
                  <a:srgbClr val="242852"/>
                </a:solidFill>
                <a:latin typeface="Arial"/>
                <a:cs typeface="Arial"/>
              </a:rPr>
              <a:t>quality </a:t>
            </a:r>
            <a:r>
              <a:rPr sz="2800" spc="-50" dirty="0">
                <a:solidFill>
                  <a:srgbClr val="242852"/>
                </a:solidFill>
                <a:latin typeface="Arial"/>
                <a:cs typeface="Arial"/>
              </a:rPr>
              <a:t>instruction </a:t>
            </a:r>
            <a:r>
              <a:rPr sz="2800" spc="20" dirty="0">
                <a:solidFill>
                  <a:srgbClr val="242852"/>
                </a:solidFill>
                <a:latin typeface="Arial"/>
                <a:cs typeface="Arial"/>
              </a:rPr>
              <a:t>to</a:t>
            </a:r>
            <a:r>
              <a:rPr sz="2800" spc="-58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800" spc="-65" dirty="0">
                <a:solidFill>
                  <a:srgbClr val="242852"/>
                </a:solidFill>
                <a:latin typeface="Arial"/>
                <a:cs typeface="Arial"/>
              </a:rPr>
              <a:t>all  </a:t>
            </a:r>
            <a:r>
              <a:rPr sz="2800" spc="-100" dirty="0">
                <a:solidFill>
                  <a:srgbClr val="242852"/>
                </a:solidFill>
                <a:latin typeface="Arial"/>
                <a:cs typeface="Arial"/>
              </a:rPr>
              <a:t>students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62" y="372861"/>
            <a:ext cx="8380730" cy="8027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1620" rIns="0" bIns="0" rtlCol="0">
            <a:spAutoFit/>
          </a:bodyPr>
          <a:lstStyle/>
          <a:p>
            <a:pPr marL="1672589">
              <a:lnSpc>
                <a:spcPct val="100000"/>
              </a:lnSpc>
              <a:spcBef>
                <a:spcPts val="2060"/>
              </a:spcBef>
            </a:pPr>
            <a:r>
              <a:rPr spc="-535" dirty="0"/>
              <a:t>FOR </a:t>
            </a:r>
            <a:r>
              <a:rPr lang="en-US" spc="-535" dirty="0"/>
              <a:t>  </a:t>
            </a:r>
            <a:r>
              <a:rPr spc="-400" dirty="0"/>
              <a:t>MORE</a:t>
            </a:r>
            <a:r>
              <a:rPr spc="-285" dirty="0"/>
              <a:t> </a:t>
            </a:r>
            <a:r>
              <a:rPr spc="-400" dirty="0"/>
              <a:t>INFORMATION…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240" y="1722120"/>
            <a:ext cx="7442200" cy="3284297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41300" marR="5080" indent="-228600">
              <a:lnSpc>
                <a:spcPct val="89100"/>
              </a:lnSpc>
              <a:spcBef>
                <a:spcPts val="555"/>
              </a:spcBef>
            </a:pPr>
            <a:r>
              <a:rPr sz="3500" b="1" spc="-5" dirty="0">
                <a:solidFill>
                  <a:srgbClr val="242852"/>
                </a:solidFill>
                <a:latin typeface="Arial"/>
                <a:cs typeface="Arial"/>
              </a:rPr>
              <a:t>Everyone </a:t>
            </a:r>
            <a:r>
              <a:rPr sz="3500" spc="-5" dirty="0">
                <a:solidFill>
                  <a:srgbClr val="242852"/>
                </a:solidFill>
                <a:latin typeface="Arial"/>
                <a:cs typeface="Arial"/>
              </a:rPr>
              <a:t>is welcome </a:t>
            </a:r>
            <a:r>
              <a:rPr sz="3500" dirty="0">
                <a:solidFill>
                  <a:srgbClr val="242852"/>
                </a:solidFill>
                <a:latin typeface="Arial"/>
                <a:cs typeface="Arial"/>
              </a:rPr>
              <a:t>to </a:t>
            </a:r>
            <a:r>
              <a:rPr lang="en-US" sz="3500" dirty="0">
                <a:solidFill>
                  <a:srgbClr val="242852"/>
                </a:solidFill>
                <a:latin typeface="Arial"/>
                <a:cs typeface="Arial"/>
              </a:rPr>
              <a:t>review all evaluation information found in the Canvas course</a:t>
            </a:r>
            <a:endParaRPr sz="3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12700" marR="99060">
              <a:lnSpc>
                <a:spcPct val="109700"/>
              </a:lnSpc>
            </a:pPr>
            <a:r>
              <a:rPr sz="3500" spc="-5" dirty="0">
                <a:solidFill>
                  <a:srgbClr val="242852"/>
                </a:solidFill>
                <a:latin typeface="Arial"/>
                <a:cs typeface="Arial"/>
              </a:rPr>
              <a:t>New hires are highly encouraged </a:t>
            </a:r>
            <a:r>
              <a:rPr sz="3500" dirty="0">
                <a:solidFill>
                  <a:srgbClr val="242852"/>
                </a:solidFill>
                <a:latin typeface="Arial"/>
                <a:cs typeface="Arial"/>
              </a:rPr>
              <a:t>to  </a:t>
            </a:r>
            <a:r>
              <a:rPr lang="en-US" sz="3500" dirty="0">
                <a:solidFill>
                  <a:srgbClr val="242852"/>
                </a:solidFill>
                <a:latin typeface="Arial"/>
                <a:cs typeface="Arial"/>
              </a:rPr>
              <a:t>review evaluation information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1839" y="5417820"/>
            <a:ext cx="52139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sng" spc="-5" dirty="0">
                <a:solidFill>
                  <a:srgbClr val="9454C3"/>
                </a:solidFill>
                <a:uFill>
                  <a:solidFill>
                    <a:srgbClr val="9454C3"/>
                  </a:solidFill>
                </a:uFill>
                <a:latin typeface="Arial"/>
                <a:cs typeface="Arial"/>
                <a:hlinkClick r:id="rId3"/>
              </a:rPr>
              <a:t>http://jes.jordandistrict.org/educators/trainings/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62" y="372861"/>
            <a:ext cx="8380730" cy="70083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0655" rIns="0" bIns="0" rtlCol="0">
            <a:spAutoFit/>
          </a:bodyPr>
          <a:lstStyle/>
          <a:p>
            <a:pPr marL="706120">
              <a:lnSpc>
                <a:spcPct val="100000"/>
              </a:lnSpc>
              <a:spcBef>
                <a:spcPts val="1265"/>
              </a:spcBef>
            </a:pPr>
            <a:r>
              <a:rPr spc="-45" dirty="0"/>
              <a:t>EDUCATOR </a:t>
            </a:r>
            <a:r>
              <a:rPr spc="-420" dirty="0"/>
              <a:t>EVALUATION </a:t>
            </a:r>
            <a:r>
              <a:rPr lang="en-US" spc="-420" dirty="0"/>
              <a:t>  </a:t>
            </a:r>
            <a:r>
              <a:rPr spc="-5" dirty="0"/>
              <a:t>AND</a:t>
            </a:r>
            <a:r>
              <a:rPr spc="-355" dirty="0"/>
              <a:t> </a:t>
            </a:r>
            <a:r>
              <a:rPr dirty="0"/>
              <a:t>YOU</a:t>
            </a:r>
          </a:p>
        </p:txBody>
      </p:sp>
      <p:sp>
        <p:nvSpPr>
          <p:cNvPr id="4" name="object 4"/>
          <p:cNvSpPr/>
          <p:nvPr/>
        </p:nvSpPr>
        <p:spPr>
          <a:xfrm>
            <a:off x="350520" y="1557527"/>
            <a:ext cx="7391400" cy="7101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623567"/>
            <a:ext cx="7885430" cy="3369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85" dirty="0">
                <a:solidFill>
                  <a:srgbClr val="297FD5"/>
                </a:solidFill>
                <a:latin typeface="Arial"/>
                <a:cs typeface="Arial"/>
              </a:rPr>
              <a:t>The </a:t>
            </a:r>
            <a:r>
              <a:rPr sz="2500" spc="-95" dirty="0">
                <a:solidFill>
                  <a:srgbClr val="297FD5"/>
                </a:solidFill>
                <a:latin typeface="Arial"/>
                <a:cs typeface="Arial"/>
              </a:rPr>
              <a:t>Utah </a:t>
            </a:r>
            <a:r>
              <a:rPr sz="2500" spc="-130" dirty="0">
                <a:solidFill>
                  <a:srgbClr val="297FD5"/>
                </a:solidFill>
                <a:latin typeface="Arial"/>
                <a:cs typeface="Arial"/>
              </a:rPr>
              <a:t>Educator </a:t>
            </a:r>
            <a:r>
              <a:rPr sz="2500" spc="-114" dirty="0">
                <a:solidFill>
                  <a:srgbClr val="297FD5"/>
                </a:solidFill>
                <a:latin typeface="Arial"/>
                <a:cs typeface="Arial"/>
              </a:rPr>
              <a:t>Evaluation </a:t>
            </a:r>
            <a:r>
              <a:rPr sz="2500" spc="-195" dirty="0">
                <a:solidFill>
                  <a:srgbClr val="297FD5"/>
                </a:solidFill>
                <a:latin typeface="Arial"/>
                <a:cs typeface="Arial"/>
              </a:rPr>
              <a:t>Law </a:t>
            </a:r>
            <a:r>
              <a:rPr sz="2500" spc="-125" dirty="0">
                <a:solidFill>
                  <a:srgbClr val="297FD5"/>
                </a:solidFill>
                <a:latin typeface="Arial"/>
                <a:cs typeface="Arial"/>
              </a:rPr>
              <a:t>mandates </a:t>
            </a:r>
            <a:r>
              <a:rPr sz="2500" spc="-5" dirty="0">
                <a:solidFill>
                  <a:srgbClr val="297FD5"/>
                </a:solidFill>
                <a:latin typeface="Arial"/>
                <a:cs typeface="Arial"/>
              </a:rPr>
              <a:t>that</a:t>
            </a:r>
            <a:r>
              <a:rPr sz="2500" spc="-80" dirty="0">
                <a:solidFill>
                  <a:srgbClr val="297FD5"/>
                </a:solidFill>
                <a:latin typeface="Arial"/>
                <a:cs typeface="Arial"/>
              </a:rPr>
              <a:t> </a:t>
            </a:r>
            <a:r>
              <a:rPr sz="2500" spc="-85" dirty="0">
                <a:solidFill>
                  <a:srgbClr val="297FD5"/>
                </a:solidFill>
                <a:latin typeface="Arial"/>
                <a:cs typeface="Arial"/>
              </a:rPr>
              <a:t>you:</a:t>
            </a: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1800" spc="-170" dirty="0">
                <a:latin typeface="Arial"/>
                <a:cs typeface="Arial"/>
              </a:rPr>
              <a:t>Be </a:t>
            </a:r>
            <a:r>
              <a:rPr sz="1800" spc="-75" dirty="0">
                <a:latin typeface="Arial"/>
                <a:cs typeface="Arial"/>
              </a:rPr>
              <a:t>evaluated </a:t>
            </a:r>
            <a:r>
              <a:rPr sz="1800" spc="10" dirty="0">
                <a:latin typeface="Arial"/>
                <a:cs typeface="Arial"/>
              </a:rPr>
              <a:t>with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50" dirty="0">
                <a:latin typeface="Arial"/>
                <a:cs typeface="Arial"/>
              </a:rPr>
              <a:t>reliable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60" dirty="0">
                <a:latin typeface="Arial"/>
                <a:cs typeface="Arial"/>
              </a:rPr>
              <a:t>valid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evaluation.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70" dirty="0">
                <a:latin typeface="Arial"/>
                <a:cs typeface="Arial"/>
              </a:rPr>
              <a:t>Be </a:t>
            </a:r>
            <a:r>
              <a:rPr sz="1800" spc="-35" dirty="0">
                <a:latin typeface="Arial"/>
                <a:cs typeface="Arial"/>
              </a:rPr>
              <a:t>oriented </a:t>
            </a:r>
            <a:r>
              <a:rPr sz="1800" spc="10" dirty="0">
                <a:latin typeface="Arial"/>
                <a:cs typeface="Arial"/>
              </a:rPr>
              <a:t>to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60" dirty="0">
                <a:latin typeface="Arial"/>
                <a:cs typeface="Arial"/>
              </a:rPr>
              <a:t>evaluation </a:t>
            </a:r>
            <a:r>
              <a:rPr sz="1800" spc="-110" dirty="0">
                <a:latin typeface="Arial"/>
                <a:cs typeface="Arial"/>
              </a:rPr>
              <a:t>process </a:t>
            </a:r>
            <a:r>
              <a:rPr sz="1800" spc="-10" dirty="0">
                <a:latin typeface="Arial"/>
                <a:cs typeface="Arial"/>
              </a:rPr>
              <a:t>prior </a:t>
            </a:r>
            <a:r>
              <a:rPr sz="1800" spc="10" dirty="0">
                <a:latin typeface="Arial"/>
                <a:cs typeface="Arial"/>
              </a:rPr>
              <a:t>to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being evaluated.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2200"/>
              </a:lnSpc>
            </a:pPr>
            <a:r>
              <a:rPr sz="1800" spc="-135" dirty="0">
                <a:latin typeface="Arial"/>
                <a:cs typeface="Arial"/>
              </a:rPr>
              <a:t>Receive </a:t>
            </a:r>
            <a:r>
              <a:rPr sz="1800" spc="-75" dirty="0">
                <a:latin typeface="Arial"/>
                <a:cs typeface="Arial"/>
              </a:rPr>
              <a:t>personal </a:t>
            </a:r>
            <a:r>
              <a:rPr sz="1800" spc="-25" dirty="0">
                <a:latin typeface="Arial"/>
                <a:cs typeface="Arial"/>
              </a:rPr>
              <a:t>notification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20" dirty="0">
                <a:latin typeface="Arial"/>
                <a:cs typeface="Arial"/>
              </a:rPr>
              <a:t>the </a:t>
            </a:r>
            <a:r>
              <a:rPr sz="1800" spc="-60" dirty="0">
                <a:latin typeface="Arial"/>
                <a:cs typeface="Arial"/>
              </a:rPr>
              <a:t>evaluation </a:t>
            </a:r>
            <a:r>
              <a:rPr sz="1800" spc="-110" dirty="0">
                <a:latin typeface="Arial"/>
                <a:cs typeface="Arial"/>
              </a:rPr>
              <a:t>process </a:t>
            </a:r>
            <a:r>
              <a:rPr sz="1800" spc="-30" dirty="0">
                <a:latin typeface="Arial"/>
                <a:cs typeface="Arial"/>
              </a:rPr>
              <a:t>at </a:t>
            </a:r>
            <a:r>
              <a:rPr sz="1800" spc="-75" dirty="0">
                <a:latin typeface="Arial"/>
                <a:cs typeface="Arial"/>
              </a:rPr>
              <a:t>least </a:t>
            </a:r>
            <a:r>
              <a:rPr sz="1800" spc="-90" dirty="0">
                <a:latin typeface="Arial"/>
                <a:cs typeface="Arial"/>
              </a:rPr>
              <a:t>15 </a:t>
            </a:r>
            <a:r>
              <a:rPr sz="1800" spc="-50" dirty="0">
                <a:latin typeface="Arial"/>
                <a:cs typeface="Arial"/>
              </a:rPr>
              <a:t>working </a:t>
            </a:r>
            <a:r>
              <a:rPr sz="1800" spc="-135" dirty="0">
                <a:latin typeface="Arial"/>
                <a:cs typeface="Arial"/>
              </a:rPr>
              <a:t>days </a:t>
            </a:r>
            <a:r>
              <a:rPr sz="1800" spc="-10" dirty="0">
                <a:latin typeface="Arial"/>
                <a:cs typeface="Arial"/>
              </a:rPr>
              <a:t>prior  </a:t>
            </a:r>
            <a:r>
              <a:rPr sz="1800" spc="10" dirty="0">
                <a:latin typeface="Arial"/>
                <a:cs typeface="Arial"/>
              </a:rPr>
              <a:t>to </a:t>
            </a:r>
            <a:r>
              <a:rPr sz="1800" spc="-50" dirty="0">
                <a:latin typeface="Arial"/>
                <a:cs typeface="Arial"/>
              </a:rPr>
              <a:t>your </a:t>
            </a:r>
            <a:r>
              <a:rPr sz="1800" spc="-15" dirty="0">
                <a:latin typeface="Arial"/>
                <a:cs typeface="Arial"/>
              </a:rPr>
              <a:t>first</a:t>
            </a:r>
            <a:r>
              <a:rPr sz="1800" spc="-23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evaluation.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70" dirty="0">
                <a:latin typeface="Arial"/>
                <a:cs typeface="Arial"/>
              </a:rPr>
              <a:t>Be </a:t>
            </a:r>
            <a:r>
              <a:rPr sz="1800" spc="-114" dirty="0">
                <a:latin typeface="Arial"/>
                <a:cs typeface="Arial"/>
              </a:rPr>
              <a:t>assigned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35" dirty="0">
                <a:latin typeface="Arial"/>
                <a:cs typeface="Arial"/>
              </a:rPr>
              <a:t>mentor </a:t>
            </a:r>
            <a:r>
              <a:rPr sz="1800" spc="-60" dirty="0">
                <a:latin typeface="Arial"/>
                <a:cs typeface="Arial"/>
              </a:rPr>
              <a:t>educator </a:t>
            </a:r>
            <a:r>
              <a:rPr sz="1800" spc="30" dirty="0">
                <a:latin typeface="Arial"/>
                <a:cs typeface="Arial"/>
              </a:rPr>
              <a:t>if </a:t>
            </a:r>
            <a:r>
              <a:rPr sz="1800" spc="-75" dirty="0">
                <a:latin typeface="Arial"/>
                <a:cs typeface="Arial"/>
              </a:rPr>
              <a:t>you </a:t>
            </a:r>
            <a:r>
              <a:rPr sz="1800" spc="-85" dirty="0">
                <a:latin typeface="Arial"/>
                <a:cs typeface="Arial"/>
              </a:rPr>
              <a:t>are </a:t>
            </a:r>
            <a:r>
              <a:rPr sz="1800" spc="-140" dirty="0">
                <a:latin typeface="Arial"/>
                <a:cs typeface="Arial"/>
              </a:rPr>
              <a:t>a </a:t>
            </a:r>
            <a:r>
              <a:rPr sz="1800" spc="-60" dirty="0">
                <a:latin typeface="Arial"/>
                <a:cs typeface="Arial"/>
              </a:rPr>
              <a:t>provisional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teacher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70607" y="6129020"/>
            <a:ext cx="1463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20" dirty="0">
                <a:latin typeface="Arial"/>
                <a:cs typeface="Arial"/>
              </a:rPr>
              <a:t>Continued 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801115"/>
            <a:ext cx="7753984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spc="-170" dirty="0">
                <a:solidFill>
                  <a:srgbClr val="000000"/>
                </a:solidFill>
              </a:rPr>
              <a:t>Be</a:t>
            </a:r>
            <a:r>
              <a:rPr sz="1800" spc="-85" dirty="0">
                <a:solidFill>
                  <a:srgbClr val="000000"/>
                </a:solidFill>
              </a:rPr>
              <a:t> </a:t>
            </a:r>
            <a:r>
              <a:rPr sz="1800" spc="-55" dirty="0">
                <a:solidFill>
                  <a:srgbClr val="000000"/>
                </a:solidFill>
              </a:rPr>
              <a:t>allowed</a:t>
            </a:r>
            <a:r>
              <a:rPr sz="1800" spc="-80" dirty="0">
                <a:solidFill>
                  <a:srgbClr val="000000"/>
                </a:solidFill>
              </a:rPr>
              <a:t> </a:t>
            </a:r>
            <a:r>
              <a:rPr sz="1800" spc="10" dirty="0">
                <a:solidFill>
                  <a:srgbClr val="000000"/>
                </a:solidFill>
              </a:rPr>
              <a:t>to</a:t>
            </a:r>
            <a:r>
              <a:rPr sz="1800" spc="-85" dirty="0">
                <a:solidFill>
                  <a:srgbClr val="000000"/>
                </a:solidFill>
              </a:rPr>
              <a:t> </a:t>
            </a:r>
            <a:r>
              <a:rPr sz="1800" spc="-114" dirty="0">
                <a:solidFill>
                  <a:srgbClr val="000000"/>
                </a:solidFill>
              </a:rPr>
              <a:t>make</a:t>
            </a:r>
            <a:r>
              <a:rPr sz="1800" spc="-80" dirty="0">
                <a:solidFill>
                  <a:srgbClr val="000000"/>
                </a:solidFill>
              </a:rPr>
              <a:t> </a:t>
            </a:r>
            <a:r>
              <a:rPr sz="1800" spc="-140" dirty="0">
                <a:solidFill>
                  <a:srgbClr val="000000"/>
                </a:solidFill>
              </a:rPr>
              <a:t>a</a:t>
            </a:r>
            <a:r>
              <a:rPr sz="1800" spc="-8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written</a:t>
            </a:r>
            <a:r>
              <a:rPr sz="1800" spc="-80" dirty="0">
                <a:solidFill>
                  <a:srgbClr val="000000"/>
                </a:solidFill>
              </a:rPr>
              <a:t> </a:t>
            </a:r>
            <a:r>
              <a:rPr sz="1800" spc="-100" dirty="0">
                <a:solidFill>
                  <a:srgbClr val="000000"/>
                </a:solidFill>
              </a:rPr>
              <a:t>response</a:t>
            </a:r>
            <a:r>
              <a:rPr sz="1800" spc="-80" dirty="0">
                <a:solidFill>
                  <a:srgbClr val="000000"/>
                </a:solidFill>
              </a:rPr>
              <a:t> </a:t>
            </a:r>
            <a:r>
              <a:rPr sz="1800" spc="10" dirty="0">
                <a:solidFill>
                  <a:srgbClr val="000000"/>
                </a:solidFill>
              </a:rPr>
              <a:t>to</a:t>
            </a:r>
            <a:r>
              <a:rPr sz="1800" spc="-90" dirty="0">
                <a:solidFill>
                  <a:srgbClr val="000000"/>
                </a:solidFill>
              </a:rPr>
              <a:t> </a:t>
            </a:r>
            <a:r>
              <a:rPr sz="1800" spc="-40" dirty="0">
                <a:solidFill>
                  <a:srgbClr val="000000"/>
                </a:solidFill>
              </a:rPr>
              <a:t>all</a:t>
            </a:r>
            <a:r>
              <a:rPr sz="1800" spc="-85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or</a:t>
            </a:r>
            <a:r>
              <a:rPr sz="1800" spc="-85" dirty="0">
                <a:solidFill>
                  <a:srgbClr val="000000"/>
                </a:solidFill>
              </a:rPr>
              <a:t> </a:t>
            </a:r>
            <a:r>
              <a:rPr sz="1800" spc="-105" dirty="0">
                <a:solidFill>
                  <a:srgbClr val="000000"/>
                </a:solidFill>
              </a:rPr>
              <a:t>any</a:t>
            </a:r>
            <a:r>
              <a:rPr sz="1800" spc="-85" dirty="0">
                <a:solidFill>
                  <a:srgbClr val="000000"/>
                </a:solidFill>
              </a:rPr>
              <a:t> </a:t>
            </a:r>
            <a:r>
              <a:rPr sz="1800" spc="-20" dirty="0">
                <a:solidFill>
                  <a:srgbClr val="000000"/>
                </a:solidFill>
              </a:rPr>
              <a:t>part</a:t>
            </a:r>
            <a:r>
              <a:rPr sz="1800" spc="-8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of</a:t>
            </a:r>
            <a:r>
              <a:rPr sz="1800" spc="-85" dirty="0">
                <a:solidFill>
                  <a:srgbClr val="000000"/>
                </a:solidFill>
              </a:rPr>
              <a:t> </a:t>
            </a:r>
            <a:r>
              <a:rPr sz="1800" spc="-25" dirty="0">
                <a:solidFill>
                  <a:srgbClr val="000000"/>
                </a:solidFill>
              </a:rPr>
              <a:t>the</a:t>
            </a:r>
            <a:r>
              <a:rPr sz="1800" spc="-80" dirty="0">
                <a:solidFill>
                  <a:srgbClr val="000000"/>
                </a:solidFill>
              </a:rPr>
              <a:t> </a:t>
            </a:r>
            <a:r>
              <a:rPr sz="1800" spc="-60" dirty="0">
                <a:solidFill>
                  <a:srgbClr val="000000"/>
                </a:solidFill>
              </a:rPr>
              <a:t>evaluation</a:t>
            </a:r>
            <a:r>
              <a:rPr sz="1800" spc="-80" dirty="0">
                <a:solidFill>
                  <a:srgbClr val="000000"/>
                </a:solidFill>
              </a:rPr>
              <a:t> </a:t>
            </a:r>
            <a:r>
              <a:rPr sz="1800" spc="-85" dirty="0">
                <a:solidFill>
                  <a:srgbClr val="000000"/>
                </a:solidFill>
              </a:rPr>
              <a:t>and </a:t>
            </a:r>
            <a:r>
              <a:rPr sz="1800" spc="-110" dirty="0">
                <a:solidFill>
                  <a:srgbClr val="000000"/>
                </a:solidFill>
              </a:rPr>
              <a:t>have  </a:t>
            </a:r>
            <a:r>
              <a:rPr sz="1800" spc="-5" dirty="0">
                <a:solidFill>
                  <a:srgbClr val="000000"/>
                </a:solidFill>
              </a:rPr>
              <a:t>that </a:t>
            </a:r>
            <a:r>
              <a:rPr sz="1800" spc="-100" dirty="0">
                <a:solidFill>
                  <a:srgbClr val="000000"/>
                </a:solidFill>
              </a:rPr>
              <a:t>response </a:t>
            </a:r>
            <a:r>
              <a:rPr sz="1800" spc="-65" dirty="0">
                <a:solidFill>
                  <a:srgbClr val="000000"/>
                </a:solidFill>
              </a:rPr>
              <a:t>attached </a:t>
            </a:r>
            <a:r>
              <a:rPr sz="1800" spc="10" dirty="0">
                <a:solidFill>
                  <a:srgbClr val="000000"/>
                </a:solidFill>
              </a:rPr>
              <a:t>to </a:t>
            </a:r>
            <a:r>
              <a:rPr sz="1800" spc="-20" dirty="0">
                <a:solidFill>
                  <a:srgbClr val="000000"/>
                </a:solidFill>
              </a:rPr>
              <a:t>the</a:t>
            </a:r>
            <a:r>
              <a:rPr sz="1800" spc="-285" dirty="0">
                <a:solidFill>
                  <a:srgbClr val="000000"/>
                </a:solidFill>
              </a:rPr>
              <a:t> </a:t>
            </a:r>
            <a:r>
              <a:rPr sz="1800" spc="-55" dirty="0">
                <a:solidFill>
                  <a:srgbClr val="000000"/>
                </a:solidFill>
              </a:rPr>
              <a:t>evaluation.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35940" y="1627123"/>
            <a:ext cx="76250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latin typeface="Arial"/>
                <a:cs typeface="Arial"/>
              </a:rPr>
              <a:t>A </a:t>
            </a:r>
            <a:r>
              <a:rPr sz="1800" spc="-90" dirty="0">
                <a:latin typeface="Arial"/>
                <a:cs typeface="Arial"/>
              </a:rPr>
              <a:t>copy </a:t>
            </a:r>
            <a:r>
              <a:rPr sz="1800" spc="-5" dirty="0">
                <a:latin typeface="Arial"/>
                <a:cs typeface="Arial"/>
              </a:rPr>
              <a:t>of </a:t>
            </a:r>
            <a:r>
              <a:rPr sz="1800" spc="-25" dirty="0">
                <a:latin typeface="Arial"/>
                <a:cs typeface="Arial"/>
              </a:rPr>
              <a:t>the </a:t>
            </a:r>
            <a:r>
              <a:rPr sz="1800" spc="-60" dirty="0">
                <a:latin typeface="Arial"/>
                <a:cs typeface="Arial"/>
              </a:rPr>
              <a:t>evaluation </a:t>
            </a:r>
            <a:r>
              <a:rPr sz="1800" spc="-85" dirty="0">
                <a:latin typeface="Arial"/>
                <a:cs typeface="Arial"/>
              </a:rPr>
              <a:t>and </a:t>
            </a:r>
            <a:r>
              <a:rPr sz="1800" spc="-65" dirty="0">
                <a:latin typeface="Arial"/>
                <a:cs typeface="Arial"/>
              </a:rPr>
              <a:t>attachments </a:t>
            </a:r>
            <a:r>
              <a:rPr sz="1800" dirty="0">
                <a:latin typeface="Arial"/>
                <a:cs typeface="Arial"/>
              </a:rPr>
              <a:t>will </a:t>
            </a:r>
            <a:r>
              <a:rPr sz="1800" spc="-85" dirty="0">
                <a:latin typeface="Arial"/>
                <a:cs typeface="Arial"/>
              </a:rPr>
              <a:t>be given </a:t>
            </a:r>
            <a:r>
              <a:rPr sz="1800" spc="-15" dirty="0">
                <a:latin typeface="Arial"/>
                <a:cs typeface="Arial"/>
              </a:rPr>
              <a:t>or </a:t>
            </a:r>
            <a:r>
              <a:rPr sz="1800" spc="-95" dirty="0">
                <a:latin typeface="Arial"/>
                <a:cs typeface="Arial"/>
              </a:rPr>
              <a:t>made </a:t>
            </a:r>
            <a:r>
              <a:rPr sz="1800" spc="-110" dirty="0">
                <a:latin typeface="Arial"/>
                <a:cs typeface="Arial"/>
              </a:rPr>
              <a:t>accessible </a:t>
            </a:r>
            <a:r>
              <a:rPr sz="1800" spc="10" dirty="0">
                <a:latin typeface="Arial"/>
                <a:cs typeface="Arial"/>
              </a:rPr>
              <a:t>to</a:t>
            </a:r>
            <a:r>
              <a:rPr sz="1800" spc="-2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you.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7718" y="3755644"/>
            <a:ext cx="71494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55650">
              <a:lnSpc>
                <a:spcPct val="100000"/>
              </a:lnSpc>
              <a:spcBef>
                <a:spcPts val="100"/>
              </a:spcBef>
            </a:pPr>
            <a:r>
              <a:rPr sz="4000" spc="-260" dirty="0">
                <a:solidFill>
                  <a:srgbClr val="FF0000"/>
                </a:solidFill>
                <a:latin typeface="Arial"/>
                <a:cs typeface="Arial"/>
              </a:rPr>
              <a:t>This </a:t>
            </a:r>
            <a:r>
              <a:rPr sz="4000" spc="-210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z="4000" spc="-105" dirty="0">
                <a:solidFill>
                  <a:srgbClr val="FF0000"/>
                </a:solidFill>
                <a:latin typeface="Arial"/>
                <a:cs typeface="Arial"/>
              </a:rPr>
              <a:t>your </a:t>
            </a:r>
            <a:r>
              <a:rPr sz="4000" spc="-60" dirty="0">
                <a:solidFill>
                  <a:srgbClr val="FF0000"/>
                </a:solidFill>
                <a:latin typeface="Arial"/>
                <a:cs typeface="Arial"/>
              </a:rPr>
              <a:t>orientation </a:t>
            </a:r>
            <a:r>
              <a:rPr sz="4000" spc="-190" dirty="0">
                <a:solidFill>
                  <a:srgbClr val="FF0000"/>
                </a:solidFill>
                <a:latin typeface="Arial"/>
                <a:cs typeface="Arial"/>
              </a:rPr>
              <a:t>and  </a:t>
            </a:r>
            <a:r>
              <a:rPr sz="4000" spc="-50" dirty="0">
                <a:solidFill>
                  <a:srgbClr val="FF0000"/>
                </a:solidFill>
                <a:latin typeface="Arial"/>
                <a:cs typeface="Arial"/>
              </a:rPr>
              <a:t>notification </a:t>
            </a: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4000" spc="-130" dirty="0">
                <a:solidFill>
                  <a:srgbClr val="FF0000"/>
                </a:solidFill>
                <a:latin typeface="Arial"/>
                <a:cs typeface="Arial"/>
              </a:rPr>
              <a:t>evaluation </a:t>
            </a:r>
            <a:r>
              <a:rPr sz="4000" spc="-85" dirty="0">
                <a:solidFill>
                  <a:srgbClr val="FF0000"/>
                </a:solidFill>
                <a:latin typeface="Arial"/>
                <a:cs typeface="Arial"/>
              </a:rPr>
              <a:t>this</a:t>
            </a:r>
            <a:r>
              <a:rPr sz="4000" spc="-6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spc="-250" dirty="0">
                <a:solidFill>
                  <a:srgbClr val="FF0000"/>
                </a:solidFill>
                <a:latin typeface="Arial"/>
                <a:cs typeface="Arial"/>
              </a:rPr>
              <a:t>year.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863" y="372861"/>
            <a:ext cx="8380730" cy="104721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0330" rIns="0" bIns="0" rtlCol="0">
            <a:spAutoFit/>
          </a:bodyPr>
          <a:lstStyle/>
          <a:p>
            <a:pPr marL="2117090" marR="843915" indent="-1247140">
              <a:lnSpc>
                <a:spcPct val="101400"/>
              </a:lnSpc>
              <a:spcBef>
                <a:spcPts val="790"/>
              </a:spcBef>
            </a:pPr>
            <a:r>
              <a:rPr sz="2800" spc="-390" dirty="0">
                <a:solidFill>
                  <a:srgbClr val="3477B2"/>
                </a:solidFill>
                <a:latin typeface="Arial"/>
                <a:cs typeface="Arial"/>
              </a:rPr>
              <a:t>PROFESSIONAL </a:t>
            </a:r>
            <a:r>
              <a:rPr lang="en-US" sz="2800" spc="-390" dirty="0">
                <a:solidFill>
                  <a:srgbClr val="3477B2"/>
                </a:solidFill>
                <a:latin typeface="Arial"/>
                <a:cs typeface="Arial"/>
              </a:rPr>
              <a:t>  </a:t>
            </a:r>
            <a:r>
              <a:rPr sz="2800" spc="-425" dirty="0">
                <a:solidFill>
                  <a:srgbClr val="3477B2"/>
                </a:solidFill>
                <a:latin typeface="Arial"/>
                <a:cs typeface="Arial"/>
              </a:rPr>
              <a:t>PRACTICES </a:t>
            </a:r>
            <a:r>
              <a:rPr lang="en-US" sz="2800" spc="-425" dirty="0">
                <a:solidFill>
                  <a:srgbClr val="3477B2"/>
                </a:solidFill>
                <a:latin typeface="Arial"/>
                <a:cs typeface="Arial"/>
              </a:rPr>
              <a:t>  </a:t>
            </a:r>
            <a:r>
              <a:rPr sz="2800" spc="-430" dirty="0">
                <a:solidFill>
                  <a:srgbClr val="3477B2"/>
                </a:solidFill>
                <a:latin typeface="Arial"/>
                <a:cs typeface="Arial"/>
              </a:rPr>
              <a:t>FOR</a:t>
            </a:r>
            <a:r>
              <a:rPr lang="en-US" sz="2800" spc="-430" dirty="0">
                <a:solidFill>
                  <a:srgbClr val="3477B2"/>
                </a:solidFill>
                <a:latin typeface="Arial"/>
                <a:cs typeface="Arial"/>
              </a:rPr>
              <a:t>  </a:t>
            </a:r>
            <a:r>
              <a:rPr sz="2800" spc="-430" dirty="0">
                <a:solidFill>
                  <a:srgbClr val="3477B2"/>
                </a:solidFill>
                <a:latin typeface="Arial"/>
                <a:cs typeface="Arial"/>
              </a:rPr>
              <a:t> </a:t>
            </a:r>
            <a:r>
              <a:rPr sz="2800" spc="-265" dirty="0">
                <a:solidFill>
                  <a:srgbClr val="3477B2"/>
                </a:solidFill>
                <a:latin typeface="Arial"/>
                <a:cs typeface="Arial"/>
              </a:rPr>
              <a:t>HIGH</a:t>
            </a:r>
            <a:endParaRPr lang="en-US" sz="2800" spc="-265" dirty="0">
              <a:solidFill>
                <a:srgbClr val="3477B2"/>
              </a:solidFill>
              <a:latin typeface="Arial"/>
              <a:cs typeface="Arial"/>
            </a:endParaRPr>
          </a:p>
          <a:p>
            <a:pPr marL="2117090" marR="843915" indent="-1247140">
              <a:lnSpc>
                <a:spcPct val="101400"/>
              </a:lnSpc>
              <a:spcBef>
                <a:spcPts val="790"/>
              </a:spcBef>
            </a:pPr>
            <a:r>
              <a:rPr sz="2800" spc="-310" dirty="0">
                <a:solidFill>
                  <a:srgbClr val="3477B2"/>
                </a:solidFill>
                <a:latin typeface="Arial"/>
                <a:cs typeface="Arial"/>
              </a:rPr>
              <a:t>QUALITY  </a:t>
            </a:r>
            <a:r>
              <a:rPr sz="2800" spc="-320" dirty="0">
                <a:solidFill>
                  <a:srgbClr val="3477B2"/>
                </a:solidFill>
                <a:latin typeface="Arial"/>
                <a:cs typeface="Arial"/>
              </a:rPr>
              <a:t>INSTRUCTION </a:t>
            </a:r>
            <a:r>
              <a:rPr lang="en-US" sz="2800" spc="-320" dirty="0">
                <a:solidFill>
                  <a:srgbClr val="3477B2"/>
                </a:solidFill>
                <a:latin typeface="Arial"/>
                <a:cs typeface="Arial"/>
              </a:rPr>
              <a:t> </a:t>
            </a:r>
            <a:r>
              <a:rPr sz="2800" spc="40" dirty="0">
                <a:solidFill>
                  <a:srgbClr val="3477B2"/>
                </a:solidFill>
                <a:latin typeface="Arial"/>
                <a:cs typeface="Arial"/>
              </a:rPr>
              <a:t>&amp;</a:t>
            </a:r>
            <a:r>
              <a:rPr sz="2800" spc="-425" dirty="0">
                <a:solidFill>
                  <a:srgbClr val="3477B2"/>
                </a:solidFill>
                <a:latin typeface="Arial"/>
                <a:cs typeface="Arial"/>
              </a:rPr>
              <a:t> </a:t>
            </a:r>
            <a:r>
              <a:rPr lang="en-US" sz="2800" spc="-425" dirty="0">
                <a:solidFill>
                  <a:srgbClr val="3477B2"/>
                </a:solidFill>
                <a:latin typeface="Arial"/>
                <a:cs typeface="Arial"/>
              </a:rPr>
              <a:t> </a:t>
            </a:r>
            <a:r>
              <a:rPr sz="2800" spc="-390" dirty="0">
                <a:solidFill>
                  <a:srgbClr val="3477B2"/>
                </a:solidFill>
                <a:latin typeface="Arial"/>
                <a:cs typeface="Arial"/>
              </a:rPr>
              <a:t>LEADERSHIP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443" y="1640332"/>
            <a:ext cx="7659370" cy="27956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13715">
              <a:lnSpc>
                <a:spcPct val="100000"/>
              </a:lnSpc>
              <a:spcBef>
                <a:spcPts val="100"/>
              </a:spcBef>
            </a:pPr>
            <a:r>
              <a:rPr sz="2800" b="1" spc="-229" dirty="0">
                <a:solidFill>
                  <a:srgbClr val="242852"/>
                </a:solidFill>
                <a:latin typeface="Arial"/>
                <a:cs typeface="Arial"/>
              </a:rPr>
              <a:t>The </a:t>
            </a:r>
            <a:r>
              <a:rPr sz="2800" b="1" spc="-265" dirty="0">
                <a:solidFill>
                  <a:srgbClr val="242852"/>
                </a:solidFill>
                <a:latin typeface="Arial"/>
                <a:cs typeface="Arial"/>
              </a:rPr>
              <a:t>Jordan </a:t>
            </a:r>
            <a:r>
              <a:rPr sz="2800" b="1" spc="-200" dirty="0">
                <a:solidFill>
                  <a:srgbClr val="242852"/>
                </a:solidFill>
                <a:latin typeface="Arial"/>
                <a:cs typeface="Arial"/>
              </a:rPr>
              <a:t>Performance </a:t>
            </a:r>
            <a:r>
              <a:rPr sz="2800" b="1" spc="-210" dirty="0">
                <a:solidFill>
                  <a:srgbClr val="242852"/>
                </a:solidFill>
                <a:latin typeface="Arial"/>
                <a:cs typeface="Arial"/>
              </a:rPr>
              <a:t>Appraisal </a:t>
            </a:r>
            <a:r>
              <a:rPr sz="2800" b="1" spc="-280" dirty="0">
                <a:solidFill>
                  <a:srgbClr val="242852"/>
                </a:solidFill>
                <a:latin typeface="Arial"/>
                <a:cs typeface="Arial"/>
              </a:rPr>
              <a:t>System</a:t>
            </a:r>
            <a:r>
              <a:rPr sz="2800" b="1" spc="18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800" spc="-360" dirty="0">
                <a:solidFill>
                  <a:srgbClr val="242852"/>
                </a:solidFill>
                <a:latin typeface="Arial"/>
                <a:cs typeface="Arial"/>
              </a:rPr>
              <a:t>(JPAS)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240665" marR="27940" indent="-227965">
              <a:lnSpc>
                <a:spcPct val="100000"/>
              </a:lnSpc>
              <a:buClr>
                <a:srgbClr val="629DD1"/>
              </a:buClr>
              <a:buChar char="•"/>
              <a:tabLst>
                <a:tab pos="241935" algn="l"/>
              </a:tabLst>
            </a:pPr>
            <a:r>
              <a:rPr sz="2800" spc="-204" dirty="0">
                <a:solidFill>
                  <a:srgbClr val="242852"/>
                </a:solidFill>
                <a:latin typeface="Arial"/>
                <a:cs typeface="Arial"/>
              </a:rPr>
              <a:t>The </a:t>
            </a:r>
            <a:r>
              <a:rPr sz="2800" spc="-265" dirty="0">
                <a:solidFill>
                  <a:srgbClr val="242852"/>
                </a:solidFill>
                <a:latin typeface="Arial"/>
                <a:cs typeface="Arial"/>
              </a:rPr>
              <a:t>UETS-based </a:t>
            </a:r>
            <a:r>
              <a:rPr sz="2800" spc="-495" dirty="0">
                <a:solidFill>
                  <a:srgbClr val="242852"/>
                </a:solidFill>
                <a:latin typeface="Arial"/>
                <a:cs typeface="Arial"/>
              </a:rPr>
              <a:t>JPAS </a:t>
            </a:r>
            <a:r>
              <a:rPr lang="en-US" sz="2800" spc="-495" dirty="0">
                <a:solidFill>
                  <a:srgbClr val="242852"/>
                </a:solidFill>
                <a:latin typeface="Arial"/>
                <a:cs typeface="Arial"/>
              </a:rPr>
              <a:t>  </a:t>
            </a:r>
            <a:r>
              <a:rPr sz="2800" spc="-145" dirty="0">
                <a:solidFill>
                  <a:srgbClr val="242852"/>
                </a:solidFill>
                <a:latin typeface="Arial"/>
                <a:cs typeface="Arial"/>
              </a:rPr>
              <a:t>is </a:t>
            </a:r>
            <a:r>
              <a:rPr sz="2800" spc="-155" dirty="0">
                <a:solidFill>
                  <a:srgbClr val="242852"/>
                </a:solidFill>
                <a:latin typeface="Arial"/>
                <a:cs typeface="Arial"/>
              </a:rPr>
              <a:t>an </a:t>
            </a:r>
            <a:r>
              <a:rPr sz="2800" spc="-95" dirty="0">
                <a:solidFill>
                  <a:srgbClr val="242852"/>
                </a:solidFill>
                <a:latin typeface="Arial"/>
                <a:cs typeface="Arial"/>
              </a:rPr>
              <a:t>evaluation </a:t>
            </a:r>
            <a:r>
              <a:rPr sz="2800" spc="-170" dirty="0">
                <a:solidFill>
                  <a:srgbClr val="242852"/>
                </a:solidFill>
                <a:latin typeface="Arial"/>
                <a:cs typeface="Arial"/>
              </a:rPr>
              <a:t>system  </a:t>
            </a:r>
            <a:r>
              <a:rPr sz="2800" spc="-105" dirty="0">
                <a:solidFill>
                  <a:srgbClr val="242852"/>
                </a:solidFill>
                <a:latin typeface="Arial"/>
                <a:cs typeface="Arial"/>
              </a:rPr>
              <a:t>dedicated </a:t>
            </a:r>
            <a:r>
              <a:rPr sz="2800" spc="20" dirty="0">
                <a:solidFill>
                  <a:srgbClr val="242852"/>
                </a:solidFill>
                <a:latin typeface="Arial"/>
                <a:cs typeface="Arial"/>
              </a:rPr>
              <a:t>to </a:t>
            </a:r>
            <a:r>
              <a:rPr sz="2800" spc="-35" dirty="0">
                <a:solidFill>
                  <a:srgbClr val="242852"/>
                </a:solidFill>
                <a:latin typeface="Arial"/>
                <a:cs typeface="Arial"/>
              </a:rPr>
              <a:t>the </a:t>
            </a:r>
            <a:r>
              <a:rPr sz="2800" spc="-75" dirty="0">
                <a:solidFill>
                  <a:srgbClr val="242852"/>
                </a:solidFill>
                <a:latin typeface="Arial"/>
                <a:cs typeface="Arial"/>
              </a:rPr>
              <a:t>recognition </a:t>
            </a:r>
            <a:r>
              <a:rPr sz="2800" spc="-135" dirty="0">
                <a:solidFill>
                  <a:srgbClr val="242852"/>
                </a:solidFill>
                <a:latin typeface="Arial"/>
                <a:cs typeface="Arial"/>
              </a:rPr>
              <a:t>and </a:t>
            </a:r>
            <a:r>
              <a:rPr sz="2800" spc="-95" dirty="0">
                <a:solidFill>
                  <a:srgbClr val="242852"/>
                </a:solidFill>
                <a:latin typeface="Arial"/>
                <a:cs typeface="Arial"/>
              </a:rPr>
              <a:t>development </a:t>
            </a:r>
            <a:r>
              <a:rPr sz="2800" spc="-5" dirty="0">
                <a:solidFill>
                  <a:srgbClr val="242852"/>
                </a:solidFill>
                <a:latin typeface="Arial"/>
                <a:cs typeface="Arial"/>
              </a:rPr>
              <a:t>of  </a:t>
            </a:r>
            <a:r>
              <a:rPr sz="2800" spc="-110" dirty="0">
                <a:solidFill>
                  <a:srgbClr val="242852"/>
                </a:solidFill>
                <a:latin typeface="Arial"/>
                <a:cs typeface="Arial"/>
              </a:rPr>
              <a:t>professional </a:t>
            </a:r>
            <a:r>
              <a:rPr sz="2800" spc="-95" dirty="0">
                <a:solidFill>
                  <a:srgbClr val="242852"/>
                </a:solidFill>
                <a:latin typeface="Arial"/>
                <a:cs typeface="Arial"/>
              </a:rPr>
              <a:t>educator </a:t>
            </a:r>
            <a:r>
              <a:rPr sz="2800" spc="-110" dirty="0">
                <a:solidFill>
                  <a:srgbClr val="242852"/>
                </a:solidFill>
                <a:latin typeface="Arial"/>
                <a:cs typeface="Arial"/>
              </a:rPr>
              <a:t>skills. </a:t>
            </a:r>
            <a:r>
              <a:rPr sz="2800" spc="-204" dirty="0">
                <a:solidFill>
                  <a:srgbClr val="242852"/>
                </a:solidFill>
                <a:latin typeface="Arial"/>
                <a:cs typeface="Arial"/>
              </a:rPr>
              <a:t>The </a:t>
            </a:r>
            <a:r>
              <a:rPr sz="2800" spc="-170" dirty="0">
                <a:solidFill>
                  <a:srgbClr val="242852"/>
                </a:solidFill>
                <a:latin typeface="Arial"/>
                <a:cs typeface="Arial"/>
              </a:rPr>
              <a:t>system </a:t>
            </a:r>
            <a:r>
              <a:rPr sz="2800" spc="-145" dirty="0">
                <a:solidFill>
                  <a:srgbClr val="242852"/>
                </a:solidFill>
                <a:latin typeface="Arial"/>
                <a:cs typeface="Arial"/>
              </a:rPr>
              <a:t>is </a:t>
            </a:r>
            <a:r>
              <a:rPr sz="2800" spc="-175" dirty="0">
                <a:solidFill>
                  <a:srgbClr val="242852"/>
                </a:solidFill>
                <a:latin typeface="Arial"/>
                <a:cs typeface="Arial"/>
              </a:rPr>
              <a:t>based </a:t>
            </a:r>
            <a:r>
              <a:rPr sz="2800" spc="-85" dirty="0">
                <a:solidFill>
                  <a:srgbClr val="242852"/>
                </a:solidFill>
                <a:latin typeface="Arial"/>
                <a:cs typeface="Arial"/>
              </a:rPr>
              <a:t>on  </a:t>
            </a:r>
            <a:r>
              <a:rPr sz="2800" spc="-135" dirty="0">
                <a:solidFill>
                  <a:srgbClr val="242852"/>
                </a:solidFill>
                <a:latin typeface="Arial"/>
                <a:cs typeface="Arial"/>
              </a:rPr>
              <a:t>standards </a:t>
            </a:r>
            <a:r>
              <a:rPr sz="2800" spc="-5" dirty="0">
                <a:solidFill>
                  <a:srgbClr val="242852"/>
                </a:solidFill>
                <a:latin typeface="Arial"/>
                <a:cs typeface="Arial"/>
              </a:rPr>
              <a:t>of </a:t>
            </a:r>
            <a:r>
              <a:rPr sz="2800" spc="-80" dirty="0">
                <a:solidFill>
                  <a:srgbClr val="242852"/>
                </a:solidFill>
                <a:latin typeface="Arial"/>
                <a:cs typeface="Arial"/>
              </a:rPr>
              <a:t>effective</a:t>
            </a:r>
            <a:r>
              <a:rPr sz="2800" spc="-3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242852"/>
                </a:solidFill>
                <a:latin typeface="Arial"/>
                <a:cs typeface="Arial"/>
              </a:rPr>
              <a:t>practices.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62" y="372861"/>
            <a:ext cx="8380730" cy="78739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6379" rIns="0" bIns="0" rtlCol="0">
            <a:spAutoFit/>
          </a:bodyPr>
          <a:lstStyle/>
          <a:p>
            <a:pPr marL="2192655">
              <a:lnSpc>
                <a:spcPct val="100000"/>
              </a:lnSpc>
              <a:spcBef>
                <a:spcPts val="1939"/>
              </a:spcBef>
            </a:pPr>
            <a:r>
              <a:rPr spc="-420" dirty="0"/>
              <a:t>EVALUATION</a:t>
            </a:r>
            <a:r>
              <a:rPr spc="-190" dirty="0"/>
              <a:t> </a:t>
            </a:r>
            <a:r>
              <a:rPr lang="en-US" spc="-190" dirty="0"/>
              <a:t> </a:t>
            </a:r>
            <a:r>
              <a:rPr spc="-630" dirty="0"/>
              <a:t>PROCESS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44FDD8-8DCC-F5D1-4009-D3DB1409E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90" y="1160255"/>
            <a:ext cx="4590619" cy="56995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8D5C88-7433-14FA-BC24-DA76AFFE3A6F}"/>
              </a:ext>
            </a:extLst>
          </p:cNvPr>
          <p:cNvSpPr txBox="1"/>
          <p:nvPr/>
        </p:nvSpPr>
        <p:spPr>
          <a:xfrm>
            <a:off x="372862" y="1981200"/>
            <a:ext cx="1684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Provisional educators will go through the cycle yearly.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089F05-B38A-7B5B-0BF2-0D4A4F9CE651}"/>
              </a:ext>
            </a:extLst>
          </p:cNvPr>
          <p:cNvSpPr txBox="1"/>
          <p:nvPr/>
        </p:nvSpPr>
        <p:spPr>
          <a:xfrm>
            <a:off x="7069054" y="1981199"/>
            <a:ext cx="16845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Career educators will go the cycle every third year.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2862" y="372861"/>
            <a:ext cx="8380730" cy="910506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 algn="ctr">
              <a:lnSpc>
                <a:spcPts val="3450"/>
              </a:lnSpc>
            </a:pPr>
            <a:r>
              <a:rPr sz="3000" spc="-400" dirty="0">
                <a:solidFill>
                  <a:srgbClr val="3477B2"/>
                </a:solidFill>
                <a:latin typeface="Arial"/>
                <a:cs typeface="Arial"/>
              </a:rPr>
              <a:t>THE </a:t>
            </a:r>
            <a:r>
              <a:rPr lang="en-US" sz="3000" spc="-400" dirty="0">
                <a:solidFill>
                  <a:srgbClr val="3477B2"/>
                </a:solidFill>
                <a:latin typeface="Arial"/>
                <a:cs typeface="Arial"/>
              </a:rPr>
              <a:t>  </a:t>
            </a:r>
            <a:r>
              <a:rPr sz="3000" spc="-375" dirty="0">
                <a:solidFill>
                  <a:srgbClr val="3477B2"/>
                </a:solidFill>
                <a:latin typeface="Arial"/>
                <a:cs typeface="Arial"/>
              </a:rPr>
              <a:t>COMPONENTS</a:t>
            </a:r>
            <a:r>
              <a:rPr lang="en-US" sz="3000" spc="-375" dirty="0">
                <a:solidFill>
                  <a:srgbClr val="3477B2"/>
                </a:solidFill>
                <a:latin typeface="Arial"/>
                <a:cs typeface="Arial"/>
              </a:rPr>
              <a:t>  </a:t>
            </a:r>
            <a:r>
              <a:rPr sz="3000" spc="-375" dirty="0">
                <a:solidFill>
                  <a:srgbClr val="3477B2"/>
                </a:solidFill>
                <a:latin typeface="Arial"/>
                <a:cs typeface="Arial"/>
              </a:rPr>
              <a:t> </a:t>
            </a:r>
            <a:r>
              <a:rPr sz="3000" spc="-405" dirty="0">
                <a:solidFill>
                  <a:srgbClr val="3477B2"/>
                </a:solidFill>
                <a:latin typeface="Arial"/>
                <a:cs typeface="Arial"/>
              </a:rPr>
              <a:t>OF</a:t>
            </a:r>
            <a:r>
              <a:rPr sz="3000" spc="-620" dirty="0">
                <a:solidFill>
                  <a:srgbClr val="3477B2"/>
                </a:solidFill>
                <a:latin typeface="Arial"/>
                <a:cs typeface="Arial"/>
              </a:rPr>
              <a:t> </a:t>
            </a:r>
            <a:r>
              <a:rPr sz="3000" spc="-400" dirty="0">
                <a:solidFill>
                  <a:srgbClr val="3477B2"/>
                </a:solidFill>
                <a:latin typeface="Arial"/>
                <a:cs typeface="Arial"/>
              </a:rPr>
              <a:t>T</a:t>
            </a:r>
            <a:r>
              <a:rPr lang="en-US" sz="3000" spc="-400" dirty="0">
                <a:solidFill>
                  <a:srgbClr val="3477B2"/>
                </a:solidFill>
                <a:latin typeface="Arial"/>
                <a:cs typeface="Arial"/>
              </a:rPr>
              <a:t>  </a:t>
            </a:r>
            <a:r>
              <a:rPr sz="3000" spc="-400" dirty="0">
                <a:solidFill>
                  <a:srgbClr val="3477B2"/>
                </a:solidFill>
                <a:latin typeface="Arial"/>
                <a:cs typeface="Arial"/>
              </a:rPr>
              <a:t>HE</a:t>
            </a:r>
            <a:endParaRPr sz="3000" dirty="0">
              <a:latin typeface="Arial"/>
              <a:cs typeface="Arial"/>
            </a:endParaRPr>
          </a:p>
          <a:p>
            <a:pPr marL="18415" algn="ctr">
              <a:lnSpc>
                <a:spcPct val="100000"/>
              </a:lnSpc>
            </a:pPr>
            <a:r>
              <a:rPr sz="3000" spc="-405" dirty="0">
                <a:solidFill>
                  <a:srgbClr val="3477B2"/>
                </a:solidFill>
                <a:latin typeface="Arial"/>
                <a:cs typeface="Arial"/>
              </a:rPr>
              <a:t>UETS-BASED </a:t>
            </a:r>
            <a:r>
              <a:rPr sz="3000" spc="-530" dirty="0">
                <a:solidFill>
                  <a:srgbClr val="3477B2"/>
                </a:solidFill>
                <a:latin typeface="Arial"/>
                <a:cs typeface="Arial"/>
              </a:rPr>
              <a:t>JPAS</a:t>
            </a:r>
            <a:r>
              <a:rPr sz="3000" spc="-350" dirty="0">
                <a:solidFill>
                  <a:srgbClr val="3477B2"/>
                </a:solidFill>
                <a:latin typeface="Arial"/>
                <a:cs typeface="Arial"/>
              </a:rPr>
              <a:t> </a:t>
            </a:r>
            <a:r>
              <a:rPr lang="en-US" sz="3000" spc="-350" dirty="0">
                <a:solidFill>
                  <a:srgbClr val="3477B2"/>
                </a:solidFill>
                <a:latin typeface="Arial"/>
                <a:cs typeface="Arial"/>
              </a:rPr>
              <a:t>  </a:t>
            </a:r>
            <a:r>
              <a:rPr sz="3000" spc="-350" dirty="0">
                <a:solidFill>
                  <a:srgbClr val="3477B2"/>
                </a:solidFill>
                <a:latin typeface="Arial"/>
                <a:cs typeface="Arial"/>
              </a:rPr>
              <a:t>ARE: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697228"/>
            <a:ext cx="7567930" cy="4167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The Observation</a:t>
            </a:r>
            <a:r>
              <a:rPr sz="2400" spc="-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System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820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lang="en-US" sz="2400" spc="-5" dirty="0">
                <a:solidFill>
                  <a:srgbClr val="242852"/>
                </a:solidFill>
                <a:latin typeface="Arial"/>
                <a:cs typeface="Arial"/>
              </a:rPr>
              <a:t>Evidence requirement: student growth &amp; stakeholder input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5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42852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Feedback</a:t>
            </a:r>
            <a:r>
              <a:rPr sz="2400" spc="-15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42852"/>
                </a:solidFill>
                <a:latin typeface="Arial"/>
                <a:cs typeface="Arial"/>
              </a:rPr>
              <a:t>Report</a:t>
            </a:r>
            <a:endParaRPr sz="24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825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The Professional </a:t>
            </a:r>
            <a:r>
              <a:rPr sz="2400" dirty="0">
                <a:solidFill>
                  <a:srgbClr val="242852"/>
                </a:solidFill>
                <a:latin typeface="Arial"/>
                <a:cs typeface="Arial"/>
              </a:rPr>
              <a:t>Development 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Meeting </a:t>
            </a:r>
            <a:r>
              <a:rPr sz="2400" dirty="0">
                <a:solidFill>
                  <a:srgbClr val="242852"/>
                </a:solidFill>
                <a:latin typeface="Arial"/>
                <a:cs typeface="Arial"/>
              </a:rPr>
              <a:t>and</a:t>
            </a:r>
            <a:r>
              <a:rPr sz="2400" spc="1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Materials</a:t>
            </a:r>
            <a:endParaRPr sz="2400" dirty="0">
              <a:latin typeface="Arial"/>
              <a:cs typeface="Arial"/>
            </a:endParaRPr>
          </a:p>
          <a:p>
            <a:pPr marL="241300" marR="290195" indent="-228600">
              <a:lnSpc>
                <a:spcPct val="100600"/>
              </a:lnSpc>
              <a:spcBef>
                <a:spcPts val="1805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242852"/>
                </a:solidFill>
                <a:latin typeface="Arial"/>
                <a:cs typeface="Arial"/>
              </a:rPr>
              <a:t>Educator Interim Evaluation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(for career educators for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use  during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Interim </a:t>
            </a:r>
            <a:r>
              <a:rPr sz="2000" dirty="0">
                <a:solidFill>
                  <a:srgbClr val="242852"/>
                </a:solidFill>
                <a:latin typeface="Arial"/>
                <a:cs typeface="Arial"/>
              </a:rPr>
              <a:t>Evaluation</a:t>
            </a:r>
            <a:r>
              <a:rPr sz="2000" spc="-3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242852"/>
                </a:solidFill>
                <a:latin typeface="Arial"/>
                <a:cs typeface="Arial"/>
              </a:rPr>
              <a:t>years)</a:t>
            </a:r>
            <a:endParaRPr sz="2000" dirty="0">
              <a:latin typeface="Arial"/>
              <a:cs typeface="Arial"/>
            </a:endParaRPr>
          </a:p>
          <a:p>
            <a:pPr marL="241300" marR="5080" indent="-228600">
              <a:lnSpc>
                <a:spcPct val="103499"/>
              </a:lnSpc>
              <a:spcBef>
                <a:spcPts val="1525"/>
              </a:spcBef>
            </a:pPr>
            <a:r>
              <a:rPr sz="1700" b="1" i="1" spc="10" dirty="0">
                <a:solidFill>
                  <a:srgbClr val="242852"/>
                </a:solidFill>
                <a:latin typeface="Arial-BoldItalicMT"/>
                <a:cs typeface="Arial-BoldItalicMT"/>
              </a:rPr>
              <a:t>More information </a:t>
            </a:r>
            <a:r>
              <a:rPr sz="1700" b="1" i="1" dirty="0">
                <a:solidFill>
                  <a:srgbClr val="242852"/>
                </a:solidFill>
                <a:latin typeface="Arial-BoldItalicMT"/>
                <a:cs typeface="Arial-BoldItalicMT"/>
              </a:rPr>
              <a:t>is </a:t>
            </a:r>
            <a:r>
              <a:rPr sz="1700" b="1" i="1" spc="5" dirty="0">
                <a:solidFill>
                  <a:srgbClr val="242852"/>
                </a:solidFill>
                <a:latin typeface="Arial-BoldItalicMT"/>
                <a:cs typeface="Arial-BoldItalicMT"/>
              </a:rPr>
              <a:t>available for all </a:t>
            </a:r>
            <a:r>
              <a:rPr sz="1700" b="1" i="1" spc="10" dirty="0">
                <a:solidFill>
                  <a:srgbClr val="242852"/>
                </a:solidFill>
                <a:latin typeface="Arial-BoldItalicMT"/>
                <a:cs typeface="Arial-BoldItalicMT"/>
              </a:rPr>
              <a:t>employee evaluations on </a:t>
            </a:r>
            <a:r>
              <a:rPr sz="1700" b="1" i="1" spc="5" dirty="0">
                <a:solidFill>
                  <a:srgbClr val="242852"/>
                </a:solidFill>
                <a:latin typeface="Arial-BoldItalicMT"/>
                <a:cs typeface="Arial-BoldItalicMT"/>
              </a:rPr>
              <a:t>the </a:t>
            </a:r>
            <a:r>
              <a:rPr sz="1700" b="1" i="1" spc="10" dirty="0">
                <a:solidFill>
                  <a:srgbClr val="242852"/>
                </a:solidFill>
                <a:latin typeface="Arial-BoldItalicMT"/>
                <a:cs typeface="Arial-BoldItalicMT"/>
              </a:rPr>
              <a:t>Jordan  Evaluation Systems website</a:t>
            </a:r>
            <a:r>
              <a:rPr sz="1700" b="1" i="1" spc="20" dirty="0">
                <a:solidFill>
                  <a:srgbClr val="242852"/>
                </a:solidFill>
                <a:latin typeface="Arial-BoldItalicMT"/>
                <a:cs typeface="Arial-BoldItalicMT"/>
              </a:rPr>
              <a:t> </a:t>
            </a:r>
            <a:r>
              <a:rPr sz="1700" b="1" i="1" u="heavy" spc="10" dirty="0">
                <a:solidFill>
                  <a:srgbClr val="9454C3"/>
                </a:solidFill>
                <a:uFill>
                  <a:solidFill>
                    <a:srgbClr val="9454C3"/>
                  </a:solidFill>
                </a:uFill>
                <a:latin typeface="Arial-BoldItalicMT"/>
                <a:cs typeface="Arial-BoldItalicMT"/>
                <a:hlinkClick r:id="rId3"/>
              </a:rPr>
              <a:t>http://jes.jordandistrict.org/</a:t>
            </a:r>
            <a:endParaRPr sz="1700" dirty="0">
              <a:latin typeface="Arial-BoldItalicMT"/>
              <a:cs typeface="Arial-BoldItalic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62" y="372861"/>
            <a:ext cx="8380730" cy="8027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1620" rIns="0" bIns="0" rtlCol="0">
            <a:spAutoFit/>
          </a:bodyPr>
          <a:lstStyle/>
          <a:p>
            <a:pPr marL="1400175">
              <a:lnSpc>
                <a:spcPct val="100000"/>
              </a:lnSpc>
              <a:spcBef>
                <a:spcPts val="2060"/>
              </a:spcBef>
            </a:pPr>
            <a:r>
              <a:rPr spc="-475" dirty="0"/>
              <a:t>OBSERVATION</a:t>
            </a:r>
            <a:r>
              <a:rPr spc="-190" dirty="0"/>
              <a:t> </a:t>
            </a:r>
            <a:r>
              <a:rPr lang="en-US" spc="-190" dirty="0"/>
              <a:t> </a:t>
            </a:r>
            <a:r>
              <a:rPr spc="-445" dirty="0"/>
              <a:t>REQUIREMENTS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240" y="1760220"/>
            <a:ext cx="7522209" cy="140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629DD1"/>
              </a:buClr>
              <a:buChar char="•"/>
              <a:tabLst>
                <a:tab pos="241300" algn="l"/>
              </a:tabLst>
            </a:pPr>
            <a:r>
              <a:rPr sz="3200" spc="-229" dirty="0">
                <a:solidFill>
                  <a:srgbClr val="242852"/>
                </a:solidFill>
                <a:latin typeface="Arial"/>
                <a:cs typeface="Arial"/>
              </a:rPr>
              <a:t>Two </a:t>
            </a:r>
            <a:r>
              <a:rPr sz="3200" spc="-420" dirty="0">
                <a:solidFill>
                  <a:srgbClr val="242852"/>
                </a:solidFill>
                <a:latin typeface="Arial"/>
                <a:cs typeface="Arial"/>
              </a:rPr>
              <a:t>UNSCHEDULED</a:t>
            </a:r>
            <a:r>
              <a:rPr sz="3200" spc="-11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242852"/>
                </a:solidFill>
                <a:latin typeface="Arial"/>
                <a:cs typeface="Arial"/>
              </a:rPr>
              <a:t>observations</a:t>
            </a:r>
            <a:endParaRPr sz="32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165"/>
              </a:spcBef>
              <a:buClr>
                <a:srgbClr val="629DD1"/>
              </a:buClr>
              <a:buFont typeface="Arial"/>
              <a:buChar char="•"/>
              <a:tabLst>
                <a:tab pos="241300" algn="l"/>
              </a:tabLst>
            </a:pPr>
            <a:r>
              <a:rPr sz="3200" b="1" spc="-215" dirty="0">
                <a:solidFill>
                  <a:srgbClr val="242852"/>
                </a:solidFill>
                <a:latin typeface="Arial"/>
                <a:cs typeface="Arial"/>
              </a:rPr>
              <a:t>At </a:t>
            </a:r>
            <a:r>
              <a:rPr sz="3200" b="1" spc="-200" dirty="0">
                <a:solidFill>
                  <a:srgbClr val="242852"/>
                </a:solidFill>
                <a:latin typeface="Arial"/>
                <a:cs typeface="Arial"/>
              </a:rPr>
              <a:t>least </a:t>
            </a:r>
            <a:r>
              <a:rPr sz="3200" spc="-160" dirty="0">
                <a:solidFill>
                  <a:srgbClr val="242852"/>
                </a:solidFill>
                <a:latin typeface="Arial"/>
                <a:cs typeface="Arial"/>
              </a:rPr>
              <a:t>30 </a:t>
            </a:r>
            <a:r>
              <a:rPr sz="3200" spc="-100" dirty="0">
                <a:solidFill>
                  <a:srgbClr val="242852"/>
                </a:solidFill>
                <a:latin typeface="Arial"/>
                <a:cs typeface="Arial"/>
              </a:rPr>
              <a:t>minutes </a:t>
            </a:r>
            <a:r>
              <a:rPr sz="3200" spc="-5" dirty="0">
                <a:solidFill>
                  <a:srgbClr val="242852"/>
                </a:solidFill>
                <a:latin typeface="Arial"/>
                <a:cs typeface="Arial"/>
              </a:rPr>
              <a:t>of </a:t>
            </a:r>
            <a:r>
              <a:rPr sz="3200" spc="-140" dirty="0">
                <a:solidFill>
                  <a:srgbClr val="242852"/>
                </a:solidFill>
                <a:latin typeface="Arial"/>
                <a:cs typeface="Arial"/>
              </a:rPr>
              <a:t>observable </a:t>
            </a:r>
            <a:r>
              <a:rPr sz="3200" spc="-25" dirty="0">
                <a:solidFill>
                  <a:srgbClr val="242852"/>
                </a:solidFill>
                <a:latin typeface="Arial"/>
                <a:cs typeface="Arial"/>
              </a:rPr>
              <a:t>time</a:t>
            </a:r>
            <a:r>
              <a:rPr sz="3200" spc="-34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3200" spc="-200" dirty="0">
                <a:solidFill>
                  <a:srgbClr val="242852"/>
                </a:solidFill>
                <a:latin typeface="Arial"/>
                <a:cs typeface="Arial"/>
              </a:rPr>
              <a:t>each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9055" y="4038600"/>
            <a:ext cx="7680959" cy="5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3727" y="4343400"/>
            <a:ext cx="2938272" cy="573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27576" y="4343400"/>
            <a:ext cx="838200" cy="573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79264" y="4343400"/>
            <a:ext cx="3099816" cy="573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" y="277368"/>
            <a:ext cx="8595360" cy="1328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2862" y="372861"/>
            <a:ext cx="8380730" cy="8027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1620" rIns="0" bIns="0" rtlCol="0">
            <a:spAutoFit/>
          </a:bodyPr>
          <a:lstStyle/>
          <a:p>
            <a:pPr marL="1736725">
              <a:lnSpc>
                <a:spcPct val="100000"/>
              </a:lnSpc>
              <a:spcBef>
                <a:spcPts val="2060"/>
              </a:spcBef>
            </a:pPr>
            <a:r>
              <a:rPr spc="-475" dirty="0"/>
              <a:t>THE </a:t>
            </a:r>
            <a:r>
              <a:rPr lang="en-US" spc="-475" dirty="0"/>
              <a:t> </a:t>
            </a:r>
            <a:r>
              <a:rPr spc="-475" dirty="0"/>
              <a:t>OBSERVATION</a:t>
            </a:r>
            <a:r>
              <a:rPr spc="-400" dirty="0"/>
              <a:t> </a:t>
            </a:r>
            <a:r>
              <a:rPr lang="en-US" spc="-400" dirty="0"/>
              <a:t> </a:t>
            </a:r>
            <a:r>
              <a:rPr spc="-530" dirty="0"/>
              <a:t>SYSTEM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2135" y="2720787"/>
            <a:ext cx="7870825" cy="28455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438150" indent="-425450">
              <a:lnSpc>
                <a:spcPct val="100000"/>
              </a:lnSpc>
              <a:buAutoNum type="romanUcPeriod"/>
              <a:tabLst>
                <a:tab pos="437515" algn="l"/>
                <a:tab pos="438784" algn="l"/>
              </a:tabLst>
            </a:pPr>
            <a:r>
              <a:rPr sz="2400" spc="-110" dirty="0">
                <a:solidFill>
                  <a:srgbClr val="242852"/>
                </a:solidFill>
                <a:latin typeface="Arial"/>
                <a:cs typeface="Arial"/>
              </a:rPr>
              <a:t>Managing </a:t>
            </a:r>
            <a:r>
              <a:rPr sz="2400" spc="-30" dirty="0">
                <a:solidFill>
                  <a:srgbClr val="242852"/>
                </a:solidFill>
                <a:latin typeface="Arial"/>
                <a:cs typeface="Arial"/>
              </a:rPr>
              <a:t>the </a:t>
            </a:r>
            <a:r>
              <a:rPr sz="2400" spc="-160" dirty="0">
                <a:solidFill>
                  <a:srgbClr val="242852"/>
                </a:solidFill>
                <a:latin typeface="Arial"/>
                <a:cs typeface="Arial"/>
              </a:rPr>
              <a:t>Classroom </a:t>
            </a:r>
            <a:r>
              <a:rPr sz="2400" spc="-65" dirty="0">
                <a:solidFill>
                  <a:srgbClr val="242852"/>
                </a:solidFill>
                <a:latin typeface="Arial"/>
                <a:cs typeface="Arial"/>
              </a:rPr>
              <a:t>- </a:t>
            </a:r>
            <a:r>
              <a:rPr sz="2400" spc="-80" dirty="0">
                <a:solidFill>
                  <a:srgbClr val="242852"/>
                </a:solidFill>
                <a:latin typeface="Arial"/>
                <a:cs typeface="Arial"/>
              </a:rPr>
              <a:t>indicators </a:t>
            </a:r>
            <a:r>
              <a:rPr sz="2400" spc="-120" dirty="0">
                <a:solidFill>
                  <a:srgbClr val="242852"/>
                </a:solidFill>
                <a:latin typeface="Arial"/>
                <a:cs typeface="Arial"/>
              </a:rPr>
              <a:t>1 </a:t>
            </a:r>
            <a:r>
              <a:rPr sz="2400" spc="-65" dirty="0">
                <a:solidFill>
                  <a:srgbClr val="242852"/>
                </a:solidFill>
                <a:latin typeface="Arial"/>
                <a:cs typeface="Arial"/>
              </a:rPr>
              <a:t>-</a:t>
            </a:r>
            <a:r>
              <a:rPr sz="2400" spc="-360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sz="2400" spc="-125" dirty="0">
                <a:solidFill>
                  <a:srgbClr val="242852"/>
                </a:solidFill>
                <a:latin typeface="Arial"/>
                <a:cs typeface="Arial"/>
              </a:rPr>
              <a:t>3</a:t>
            </a:r>
            <a:endParaRPr sz="2400" dirty="0">
              <a:latin typeface="Arial"/>
              <a:cs typeface="Arial"/>
            </a:endParaRPr>
          </a:p>
          <a:p>
            <a:pPr marL="445770" indent="-433070">
              <a:lnSpc>
                <a:spcPct val="100000"/>
              </a:lnSpc>
              <a:spcBef>
                <a:spcPts val="625"/>
              </a:spcBef>
              <a:buAutoNum type="romanUcPeriod"/>
              <a:tabLst>
                <a:tab pos="445770" algn="l"/>
                <a:tab pos="446405" algn="l"/>
              </a:tabLst>
            </a:pPr>
            <a:r>
              <a:rPr sz="2400" spc="-90" dirty="0">
                <a:solidFill>
                  <a:srgbClr val="242852"/>
                </a:solidFill>
                <a:latin typeface="Arial"/>
                <a:cs typeface="Arial"/>
              </a:rPr>
              <a:t>Delivering </a:t>
            </a:r>
            <a:r>
              <a:rPr sz="2400" spc="-50" dirty="0">
                <a:solidFill>
                  <a:srgbClr val="242852"/>
                </a:solidFill>
                <a:latin typeface="Arial"/>
                <a:cs typeface="Arial"/>
              </a:rPr>
              <a:t>Instruction </a:t>
            </a:r>
            <a:r>
              <a:rPr sz="2400" spc="-65" dirty="0">
                <a:solidFill>
                  <a:srgbClr val="242852"/>
                </a:solidFill>
                <a:latin typeface="Arial"/>
                <a:cs typeface="Arial"/>
              </a:rPr>
              <a:t>- </a:t>
            </a:r>
            <a:r>
              <a:rPr sz="2400" spc="-80" dirty="0">
                <a:solidFill>
                  <a:srgbClr val="242852"/>
                </a:solidFill>
                <a:latin typeface="Arial"/>
                <a:cs typeface="Arial"/>
              </a:rPr>
              <a:t>indicators</a:t>
            </a:r>
            <a:r>
              <a:rPr sz="2400" spc="-33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lang="en-US" sz="2400" spc="-114" dirty="0">
                <a:solidFill>
                  <a:srgbClr val="242852"/>
                </a:solidFill>
                <a:latin typeface="Arial"/>
                <a:cs typeface="Arial"/>
              </a:rPr>
              <a:t> 4</a:t>
            </a:r>
            <a:r>
              <a:rPr sz="2400" spc="-114" dirty="0">
                <a:solidFill>
                  <a:srgbClr val="242852"/>
                </a:solidFill>
                <a:latin typeface="Arial"/>
                <a:cs typeface="Arial"/>
              </a:rPr>
              <a:t>-</a:t>
            </a:r>
            <a:r>
              <a:rPr lang="en-US" sz="2400" spc="-114" dirty="0">
                <a:solidFill>
                  <a:srgbClr val="242852"/>
                </a:solidFill>
                <a:latin typeface="Arial"/>
                <a:cs typeface="Arial"/>
              </a:rPr>
              <a:t>17</a:t>
            </a:r>
            <a:endParaRPr sz="2400" dirty="0">
              <a:latin typeface="Arial"/>
              <a:cs typeface="Arial"/>
            </a:endParaRPr>
          </a:p>
          <a:p>
            <a:pPr marL="454025" indent="-441325">
              <a:lnSpc>
                <a:spcPct val="100000"/>
              </a:lnSpc>
              <a:spcBef>
                <a:spcPts val="625"/>
              </a:spcBef>
              <a:buAutoNum type="romanUcPeriod"/>
              <a:tabLst>
                <a:tab pos="453390" algn="l"/>
                <a:tab pos="454659" algn="l"/>
              </a:tabLst>
            </a:pPr>
            <a:r>
              <a:rPr sz="2400" spc="-70" dirty="0">
                <a:solidFill>
                  <a:srgbClr val="242852"/>
                </a:solidFill>
                <a:latin typeface="Arial"/>
                <a:cs typeface="Arial"/>
              </a:rPr>
              <a:t>Interacting </a:t>
            </a:r>
            <a:r>
              <a:rPr sz="2400" spc="10" dirty="0">
                <a:solidFill>
                  <a:srgbClr val="242852"/>
                </a:solidFill>
                <a:latin typeface="Arial"/>
                <a:cs typeface="Arial"/>
              </a:rPr>
              <a:t>with </a:t>
            </a:r>
            <a:r>
              <a:rPr sz="2400" spc="-114" dirty="0">
                <a:solidFill>
                  <a:srgbClr val="242852"/>
                </a:solidFill>
                <a:latin typeface="Arial"/>
                <a:cs typeface="Arial"/>
              </a:rPr>
              <a:t>Students </a:t>
            </a:r>
            <a:r>
              <a:rPr sz="2400" spc="-65" dirty="0">
                <a:solidFill>
                  <a:srgbClr val="242852"/>
                </a:solidFill>
                <a:latin typeface="Arial"/>
                <a:cs typeface="Arial"/>
              </a:rPr>
              <a:t>- </a:t>
            </a:r>
            <a:r>
              <a:rPr sz="2400" spc="-80" dirty="0">
                <a:solidFill>
                  <a:srgbClr val="242852"/>
                </a:solidFill>
                <a:latin typeface="Arial"/>
                <a:cs typeface="Arial"/>
              </a:rPr>
              <a:t>indicators</a:t>
            </a:r>
            <a:r>
              <a:rPr sz="2400" spc="-415" dirty="0">
                <a:solidFill>
                  <a:srgbClr val="242852"/>
                </a:solidFill>
                <a:latin typeface="Arial"/>
                <a:cs typeface="Arial"/>
              </a:rPr>
              <a:t> </a:t>
            </a:r>
            <a:r>
              <a:rPr lang="en-US" sz="2400" spc="-114" dirty="0">
                <a:solidFill>
                  <a:srgbClr val="242852"/>
                </a:solidFill>
                <a:latin typeface="Arial"/>
                <a:cs typeface="Arial"/>
              </a:rPr>
              <a:t> 18-25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50" dirty="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2400"/>
              </a:lnSpc>
            </a:pPr>
            <a:r>
              <a:rPr sz="1700" b="1" i="1" spc="-155" dirty="0">
                <a:solidFill>
                  <a:srgbClr val="242852"/>
                </a:solidFill>
                <a:latin typeface="Arial-BoldItalicMT"/>
                <a:cs typeface="Arial-BoldItalicMT"/>
              </a:rPr>
              <a:t>These </a:t>
            </a:r>
            <a:r>
              <a:rPr sz="1700" b="1" i="1" spc="-110" dirty="0">
                <a:solidFill>
                  <a:srgbClr val="242852"/>
                </a:solidFill>
                <a:latin typeface="Arial-BoldItalicMT"/>
                <a:cs typeface="Arial-BoldItalicMT"/>
              </a:rPr>
              <a:t>indicators </a:t>
            </a:r>
            <a:r>
              <a:rPr sz="1700" b="1" i="1" spc="-70" dirty="0">
                <a:solidFill>
                  <a:srgbClr val="242852"/>
                </a:solidFill>
                <a:latin typeface="Arial-BoldItalicMT"/>
                <a:cs typeface="Arial-BoldItalicMT"/>
              </a:rPr>
              <a:t>are </a:t>
            </a:r>
            <a:r>
              <a:rPr sz="1700" b="1" i="1" spc="-120" dirty="0">
                <a:solidFill>
                  <a:srgbClr val="242852"/>
                </a:solidFill>
                <a:latin typeface="Arial-BoldItalicMT"/>
                <a:cs typeface="Arial-BoldItalicMT"/>
              </a:rPr>
              <a:t>recorded </a:t>
            </a:r>
            <a:r>
              <a:rPr sz="1700" b="1" i="1" spc="-135" dirty="0">
                <a:solidFill>
                  <a:srgbClr val="242852"/>
                </a:solidFill>
                <a:latin typeface="Arial-BoldItalicMT"/>
                <a:cs typeface="Arial-BoldItalicMT"/>
              </a:rPr>
              <a:t>on </a:t>
            </a:r>
            <a:r>
              <a:rPr sz="1700" b="1" i="1" spc="-70" dirty="0">
                <a:solidFill>
                  <a:srgbClr val="242852"/>
                </a:solidFill>
                <a:latin typeface="Arial-BoldItalicMT"/>
                <a:cs typeface="Arial-BoldItalicMT"/>
              </a:rPr>
              <a:t>the </a:t>
            </a:r>
            <a:r>
              <a:rPr sz="1700" b="1" i="1" spc="-125" dirty="0">
                <a:solidFill>
                  <a:srgbClr val="242852"/>
                </a:solidFill>
                <a:latin typeface="Arial-BoldItalicMT"/>
                <a:cs typeface="Arial-BoldItalicMT"/>
              </a:rPr>
              <a:t>inside </a:t>
            </a:r>
            <a:r>
              <a:rPr sz="1700" b="1" i="1" spc="-80" dirty="0">
                <a:solidFill>
                  <a:srgbClr val="242852"/>
                </a:solidFill>
                <a:latin typeface="Arial-BoldItalicMT"/>
                <a:cs typeface="Arial-BoldItalicMT"/>
              </a:rPr>
              <a:t>of </a:t>
            </a:r>
            <a:r>
              <a:rPr sz="1700" b="1" i="1" spc="-90" dirty="0">
                <a:solidFill>
                  <a:srgbClr val="242852"/>
                </a:solidFill>
                <a:latin typeface="Arial-BoldItalicMT"/>
                <a:cs typeface="Arial-BoldItalicMT"/>
              </a:rPr>
              <a:t>an </a:t>
            </a:r>
            <a:r>
              <a:rPr sz="1700" b="1" i="1" spc="-110" dirty="0">
                <a:solidFill>
                  <a:srgbClr val="242852"/>
                </a:solidFill>
                <a:latin typeface="Arial-BoldItalicMT"/>
                <a:cs typeface="Arial-BoldItalicMT"/>
              </a:rPr>
              <a:t>Observation </a:t>
            </a:r>
            <a:r>
              <a:rPr sz="1700" b="1" i="1" spc="-120" dirty="0">
                <a:solidFill>
                  <a:srgbClr val="242852"/>
                </a:solidFill>
                <a:latin typeface="Arial-BoldItalicMT"/>
                <a:cs typeface="Arial-BoldItalicMT"/>
              </a:rPr>
              <a:t>Form. </a:t>
            </a:r>
            <a:r>
              <a:rPr sz="1700" b="1" i="1" spc="-140" dirty="0">
                <a:solidFill>
                  <a:srgbClr val="242852"/>
                </a:solidFill>
                <a:latin typeface="Arial-BoldItalicMT"/>
                <a:cs typeface="Arial-BoldItalicMT"/>
              </a:rPr>
              <a:t>The  decision </a:t>
            </a:r>
            <a:r>
              <a:rPr sz="1700" b="1" i="1" spc="-125" dirty="0">
                <a:solidFill>
                  <a:srgbClr val="242852"/>
                </a:solidFill>
                <a:latin typeface="Arial-BoldItalicMT"/>
                <a:cs typeface="Arial-BoldItalicMT"/>
              </a:rPr>
              <a:t>rules </a:t>
            </a:r>
            <a:r>
              <a:rPr sz="1700" b="1" i="1" spc="-75" dirty="0">
                <a:solidFill>
                  <a:srgbClr val="242852"/>
                </a:solidFill>
                <a:latin typeface="Arial-BoldItalicMT"/>
                <a:cs typeface="Arial-BoldItalicMT"/>
              </a:rPr>
              <a:t>for </a:t>
            </a:r>
            <a:r>
              <a:rPr sz="1700" b="1" i="1" spc="-70" dirty="0">
                <a:solidFill>
                  <a:srgbClr val="242852"/>
                </a:solidFill>
                <a:latin typeface="Arial-BoldItalicMT"/>
                <a:cs typeface="Arial-BoldItalicMT"/>
              </a:rPr>
              <a:t>the </a:t>
            </a:r>
            <a:r>
              <a:rPr sz="1700" b="1" i="1" spc="-110" dirty="0">
                <a:solidFill>
                  <a:srgbClr val="242852"/>
                </a:solidFill>
                <a:latin typeface="Arial-BoldItalicMT"/>
                <a:cs typeface="Arial-BoldItalicMT"/>
              </a:rPr>
              <a:t>indicators </a:t>
            </a:r>
            <a:r>
              <a:rPr sz="1700" b="1" i="1" spc="-70" dirty="0">
                <a:solidFill>
                  <a:srgbClr val="242852"/>
                </a:solidFill>
                <a:latin typeface="Arial-BoldItalicMT"/>
                <a:cs typeface="Arial-BoldItalicMT"/>
              </a:rPr>
              <a:t>are </a:t>
            </a:r>
            <a:r>
              <a:rPr sz="1700" b="1" i="1" spc="-135" dirty="0">
                <a:solidFill>
                  <a:srgbClr val="242852"/>
                </a:solidFill>
                <a:latin typeface="Arial-BoldItalicMT"/>
                <a:cs typeface="Arial-BoldItalicMT"/>
              </a:rPr>
              <a:t>on </a:t>
            </a:r>
            <a:r>
              <a:rPr sz="1700" b="1" i="1" spc="-100" dirty="0">
                <a:solidFill>
                  <a:srgbClr val="242852"/>
                </a:solidFill>
                <a:latin typeface="Arial-BoldItalicMT"/>
                <a:cs typeface="Arial-BoldItalicMT"/>
              </a:rPr>
              <a:t>page </a:t>
            </a:r>
            <a:r>
              <a:rPr sz="1700" b="1" i="1" spc="-70" dirty="0">
                <a:solidFill>
                  <a:srgbClr val="242852"/>
                </a:solidFill>
                <a:latin typeface="Arial-BoldItalicMT"/>
                <a:cs typeface="Arial-BoldItalicMT"/>
              </a:rPr>
              <a:t>1-49 </a:t>
            </a:r>
            <a:r>
              <a:rPr sz="1700" b="1" i="1" spc="-80" dirty="0">
                <a:solidFill>
                  <a:srgbClr val="242852"/>
                </a:solidFill>
                <a:latin typeface="Arial-BoldItalicMT"/>
                <a:cs typeface="Arial-BoldItalicMT"/>
              </a:rPr>
              <a:t>of </a:t>
            </a:r>
            <a:r>
              <a:rPr sz="1700" b="1" i="1" spc="-70" dirty="0">
                <a:solidFill>
                  <a:srgbClr val="242852"/>
                </a:solidFill>
                <a:latin typeface="Arial-BoldItalicMT"/>
                <a:cs typeface="Arial-BoldItalicMT"/>
              </a:rPr>
              <a:t>the </a:t>
            </a:r>
            <a:r>
              <a:rPr sz="1700" b="1" i="1" spc="-130" dirty="0">
                <a:solidFill>
                  <a:srgbClr val="242852"/>
                </a:solidFill>
                <a:latin typeface="Arial-BoldItalicMT"/>
                <a:cs typeface="Arial-BoldItalicMT"/>
              </a:rPr>
              <a:t>Domains</a:t>
            </a:r>
            <a:r>
              <a:rPr sz="1700" b="1" i="1" spc="200" dirty="0">
                <a:solidFill>
                  <a:srgbClr val="242852"/>
                </a:solidFill>
                <a:latin typeface="Arial-BoldItalicMT"/>
                <a:cs typeface="Arial-BoldItalicMT"/>
              </a:rPr>
              <a:t> </a:t>
            </a:r>
            <a:r>
              <a:rPr sz="1700" b="1" i="1" spc="-110" dirty="0">
                <a:solidFill>
                  <a:srgbClr val="242852"/>
                </a:solidFill>
                <a:latin typeface="Arial-BoldItalicMT"/>
                <a:cs typeface="Arial-BoldItalicMT"/>
              </a:rPr>
              <a:t>Document.</a:t>
            </a:r>
            <a:endParaRPr sz="1700" dirty="0">
              <a:latin typeface="Arial-BoldItalicMT"/>
              <a:cs typeface="Arial-BoldItalicM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FC9AE-CE4A-4C68-4478-E134DADBE337}"/>
              </a:ext>
            </a:extLst>
          </p:cNvPr>
          <p:cNvSpPr txBox="1"/>
          <p:nvPr/>
        </p:nvSpPr>
        <p:spPr>
          <a:xfrm>
            <a:off x="685800" y="1606295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classroom observation contains 25 indicators and are divided up into the following domains.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54C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957</Words>
  <Application>Microsoft Macintosh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Arial-BoldItalicMT</vt:lpstr>
      <vt:lpstr>Calibri</vt:lpstr>
      <vt:lpstr>Times New Roman</vt:lpstr>
      <vt:lpstr>Office Theme</vt:lpstr>
      <vt:lpstr>EVALUATION ORIENTATION</vt:lpstr>
      <vt:lpstr>UTAH  EDUCATION  EVALUATION  LAW (53A-  8A-301)</vt:lpstr>
      <vt:lpstr>EDUCATOR EVALUATION   AND YOU</vt:lpstr>
      <vt:lpstr>Be allowed to make a written response to all or any part of the evaluation and have  that response attached to the evaluation.</vt:lpstr>
      <vt:lpstr>PowerPoint Presentation</vt:lpstr>
      <vt:lpstr>EVALUATION  PROCESS</vt:lpstr>
      <vt:lpstr>PowerPoint Presentation</vt:lpstr>
      <vt:lpstr>OBSERVATION  REQUIREMENTS</vt:lpstr>
      <vt:lpstr>THE  OBSERVATION  SYSTEM</vt:lpstr>
      <vt:lpstr>STUDENT GROWTH &amp; STAKEHOLDER INPUT</vt:lpstr>
      <vt:lpstr>OTHER   SUBGROUP   EVALUATIONS</vt:lpstr>
      <vt:lpstr>PowerPoint Presentation</vt:lpstr>
      <vt:lpstr>UTAH STATE LAW &amp; COMPENSATION </vt:lpstr>
      <vt:lpstr>District Policy</vt:lpstr>
      <vt:lpstr>THE   PROFESSIONAL  DEVELOPMENT MATERIALS</vt:lpstr>
      <vt:lpstr>HELP RESOURCES</vt:lpstr>
      <vt:lpstr>WHAT HAPPENS IF YOUR TOTAL SCORE FROM AN  EVALUATION IS IN THE NOT EFFECTIVE RANGE?</vt:lpstr>
      <vt:lpstr>An administrator may choose to  complete a full evaluation for an  educator at any time. This will  change the evaluation cycle for  this educator.</vt:lpstr>
      <vt:lpstr>EVALUATOR CERTIFICATION</vt:lpstr>
      <vt:lpstr>CONCLUSION</vt:lpstr>
      <vt:lpstr>FOR   MORE INFORMATION…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UETS-basedJPASOrientation-2018-19</dc:title>
  <cp:lastModifiedBy>Microsoft Office User</cp:lastModifiedBy>
  <cp:revision>4</cp:revision>
  <dcterms:created xsi:type="dcterms:W3CDTF">2021-07-12T13:00:42Z</dcterms:created>
  <dcterms:modified xsi:type="dcterms:W3CDTF">2022-07-20T14:40:51Z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2020-08-07T00:00:00Z</vt:filetime>
  </property>
  <property fmtid="{D5CDD505-2E9C-101B-9397-08002B2CF9AE}" pid="3" name="Creator">
    <vt:lpwstr>PowerPoint</vt:lpwstr>
  </property>
  <property fmtid="{D5CDD505-2E9C-101B-9397-08002B2CF9AE}" pid="4" name="LastSaved">
    <vt:filetime>2021-07-12T00:00:00Z</vt:filetime>
  </property>
</Properties>
</file>